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8" r:id="rId3"/>
    <p:sldId id="257" r:id="rId4"/>
    <p:sldId id="266" r:id="rId5"/>
    <p:sldId id="269" r:id="rId6"/>
    <p:sldId id="270" r:id="rId7"/>
    <p:sldId id="271" r:id="rId8"/>
    <p:sldId id="272" r:id="rId9"/>
    <p:sldId id="267" r:id="rId10"/>
    <p:sldId id="273" r:id="rId11"/>
    <p:sldId id="258" r:id="rId12"/>
    <p:sldId id="259" r:id="rId13"/>
    <p:sldId id="274" r:id="rId14"/>
    <p:sldId id="275" r:id="rId15"/>
    <p:sldId id="276" r:id="rId16"/>
    <p:sldId id="277" r:id="rId17"/>
    <p:sldId id="278" r:id="rId18"/>
    <p:sldId id="279" r:id="rId19"/>
    <p:sldId id="280" r:id="rId20"/>
    <p:sldId id="281" r:id="rId21"/>
    <p:sldId id="282" r:id="rId22"/>
    <p:sldId id="283" r:id="rId23"/>
    <p:sldId id="284" r:id="rId24"/>
    <p:sldId id="285" r:id="rId25"/>
    <p:sldId id="286" r:id="rId26"/>
    <p:sldId id="291" r:id="rId27"/>
    <p:sldId id="290" r:id="rId28"/>
    <p:sldId id="287" r:id="rId29"/>
    <p:sldId id="288" r:id="rId30"/>
    <p:sldId id="289"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DE1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64"/>
    <p:restoredTop sz="94580"/>
  </p:normalViewPr>
  <p:slideViewPr>
    <p:cSldViewPr snapToGrid="0" snapToObjects="1">
      <p:cViewPr>
        <p:scale>
          <a:sx n="115" d="100"/>
          <a:sy n="115" d="100"/>
        </p:scale>
        <p:origin x="376"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BDAEF-A05A-3D4C-B120-096E0222A57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9E94A73-F191-7943-BE64-168073C796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6304038A-5F38-CB43-BFED-40E8F9DA9DD8}"/>
              </a:ext>
            </a:extLst>
          </p:cNvPr>
          <p:cNvSpPr>
            <a:spLocks noGrp="1"/>
          </p:cNvSpPr>
          <p:nvPr>
            <p:ph type="dt" sz="half" idx="10"/>
          </p:nvPr>
        </p:nvSpPr>
        <p:spPr/>
        <p:txBody>
          <a:bodyPr/>
          <a:lstStyle/>
          <a:p>
            <a:fld id="{51A51C22-FE3D-A646-A5D8-8CA3E0CBA147}" type="datetimeFigureOut">
              <a:rPr lang="en-US" smtClean="0"/>
              <a:t>9/9/22</a:t>
            </a:fld>
            <a:endParaRPr lang="en-US"/>
          </a:p>
        </p:txBody>
      </p:sp>
      <p:sp>
        <p:nvSpPr>
          <p:cNvPr id="5" name="Footer Placeholder 4">
            <a:extLst>
              <a:ext uri="{FF2B5EF4-FFF2-40B4-BE49-F238E27FC236}">
                <a16:creationId xmlns:a16="http://schemas.microsoft.com/office/drawing/2014/main" id="{B1092345-1EAF-C04B-BB3B-534961DF6F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07CB86-0DF0-864B-AC78-FE611BBB09A6}"/>
              </a:ext>
            </a:extLst>
          </p:cNvPr>
          <p:cNvSpPr>
            <a:spLocks noGrp="1"/>
          </p:cNvSpPr>
          <p:nvPr>
            <p:ph type="sldNum" sz="quarter" idx="12"/>
          </p:nvPr>
        </p:nvSpPr>
        <p:spPr/>
        <p:txBody>
          <a:bodyPr/>
          <a:lstStyle/>
          <a:p>
            <a:fld id="{06F50ADF-039C-8F47-AC25-A0C91589A9FE}" type="slidenum">
              <a:rPr lang="en-US" smtClean="0"/>
              <a:t>‹#›</a:t>
            </a:fld>
            <a:endParaRPr lang="en-US"/>
          </a:p>
        </p:txBody>
      </p:sp>
    </p:spTree>
    <p:extLst>
      <p:ext uri="{BB962C8B-B14F-4D97-AF65-F5344CB8AC3E}">
        <p14:creationId xmlns:p14="http://schemas.microsoft.com/office/powerpoint/2010/main" val="1931364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4C5AC-0DEE-F14C-9117-5FA09789DA6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104BDEE-AFA4-7347-B6EE-E295D503B75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A15A194-39F0-6547-A9A4-433A9848FEF2}"/>
              </a:ext>
            </a:extLst>
          </p:cNvPr>
          <p:cNvSpPr>
            <a:spLocks noGrp="1"/>
          </p:cNvSpPr>
          <p:nvPr>
            <p:ph type="dt" sz="half" idx="10"/>
          </p:nvPr>
        </p:nvSpPr>
        <p:spPr/>
        <p:txBody>
          <a:bodyPr/>
          <a:lstStyle/>
          <a:p>
            <a:fld id="{51A51C22-FE3D-A646-A5D8-8CA3E0CBA147}" type="datetimeFigureOut">
              <a:rPr lang="en-US" smtClean="0"/>
              <a:t>9/9/22</a:t>
            </a:fld>
            <a:endParaRPr lang="en-US"/>
          </a:p>
        </p:txBody>
      </p:sp>
      <p:sp>
        <p:nvSpPr>
          <p:cNvPr id="5" name="Footer Placeholder 4">
            <a:extLst>
              <a:ext uri="{FF2B5EF4-FFF2-40B4-BE49-F238E27FC236}">
                <a16:creationId xmlns:a16="http://schemas.microsoft.com/office/drawing/2014/main" id="{E7DD7208-AFC7-AE42-A0E3-679C0133C4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0284BD-2EBF-324F-9B0E-8F51F568DC5C}"/>
              </a:ext>
            </a:extLst>
          </p:cNvPr>
          <p:cNvSpPr>
            <a:spLocks noGrp="1"/>
          </p:cNvSpPr>
          <p:nvPr>
            <p:ph type="sldNum" sz="quarter" idx="12"/>
          </p:nvPr>
        </p:nvSpPr>
        <p:spPr/>
        <p:txBody>
          <a:bodyPr/>
          <a:lstStyle/>
          <a:p>
            <a:fld id="{06F50ADF-039C-8F47-AC25-A0C91589A9FE}" type="slidenum">
              <a:rPr lang="en-US" smtClean="0"/>
              <a:t>‹#›</a:t>
            </a:fld>
            <a:endParaRPr lang="en-US"/>
          </a:p>
        </p:txBody>
      </p:sp>
    </p:spTree>
    <p:extLst>
      <p:ext uri="{BB962C8B-B14F-4D97-AF65-F5344CB8AC3E}">
        <p14:creationId xmlns:p14="http://schemas.microsoft.com/office/powerpoint/2010/main" val="1913176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6FADBC-DBB2-E743-BEDD-523429D499C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330F427-CB44-9D47-AAB1-4F09F852EAB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E8A5EDF-C793-6D4F-8168-9FDC7FD277D0}"/>
              </a:ext>
            </a:extLst>
          </p:cNvPr>
          <p:cNvSpPr>
            <a:spLocks noGrp="1"/>
          </p:cNvSpPr>
          <p:nvPr>
            <p:ph type="dt" sz="half" idx="10"/>
          </p:nvPr>
        </p:nvSpPr>
        <p:spPr/>
        <p:txBody>
          <a:bodyPr/>
          <a:lstStyle/>
          <a:p>
            <a:fld id="{51A51C22-FE3D-A646-A5D8-8CA3E0CBA147}" type="datetimeFigureOut">
              <a:rPr lang="en-US" smtClean="0"/>
              <a:t>9/9/22</a:t>
            </a:fld>
            <a:endParaRPr lang="en-US"/>
          </a:p>
        </p:txBody>
      </p:sp>
      <p:sp>
        <p:nvSpPr>
          <p:cNvPr id="5" name="Footer Placeholder 4">
            <a:extLst>
              <a:ext uri="{FF2B5EF4-FFF2-40B4-BE49-F238E27FC236}">
                <a16:creationId xmlns:a16="http://schemas.microsoft.com/office/drawing/2014/main" id="{47E2F2D4-7096-E843-9DE8-F5A4ECF139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C2F154-847A-C24A-952F-AC42E7A1E688}"/>
              </a:ext>
            </a:extLst>
          </p:cNvPr>
          <p:cNvSpPr>
            <a:spLocks noGrp="1"/>
          </p:cNvSpPr>
          <p:nvPr>
            <p:ph type="sldNum" sz="quarter" idx="12"/>
          </p:nvPr>
        </p:nvSpPr>
        <p:spPr/>
        <p:txBody>
          <a:bodyPr/>
          <a:lstStyle/>
          <a:p>
            <a:fld id="{06F50ADF-039C-8F47-AC25-A0C91589A9FE}" type="slidenum">
              <a:rPr lang="en-US" smtClean="0"/>
              <a:t>‹#›</a:t>
            </a:fld>
            <a:endParaRPr lang="en-US"/>
          </a:p>
        </p:txBody>
      </p:sp>
    </p:spTree>
    <p:extLst>
      <p:ext uri="{BB962C8B-B14F-4D97-AF65-F5344CB8AC3E}">
        <p14:creationId xmlns:p14="http://schemas.microsoft.com/office/powerpoint/2010/main" val="16111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CA633-D9D9-154B-8ECC-07EE1085FF3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57C3C59-2135-FD47-B140-1F9A9DB807D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38E8FD7-0E42-FF46-97CE-DC61C52C9120}"/>
              </a:ext>
            </a:extLst>
          </p:cNvPr>
          <p:cNvSpPr>
            <a:spLocks noGrp="1"/>
          </p:cNvSpPr>
          <p:nvPr>
            <p:ph type="dt" sz="half" idx="10"/>
          </p:nvPr>
        </p:nvSpPr>
        <p:spPr/>
        <p:txBody>
          <a:bodyPr/>
          <a:lstStyle/>
          <a:p>
            <a:fld id="{51A51C22-FE3D-A646-A5D8-8CA3E0CBA147}" type="datetimeFigureOut">
              <a:rPr lang="en-US" smtClean="0"/>
              <a:t>9/9/22</a:t>
            </a:fld>
            <a:endParaRPr lang="en-US"/>
          </a:p>
        </p:txBody>
      </p:sp>
      <p:sp>
        <p:nvSpPr>
          <p:cNvPr id="5" name="Footer Placeholder 4">
            <a:extLst>
              <a:ext uri="{FF2B5EF4-FFF2-40B4-BE49-F238E27FC236}">
                <a16:creationId xmlns:a16="http://schemas.microsoft.com/office/drawing/2014/main" id="{DC21CF43-8354-724F-BE03-F31EBA63D7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C773D4-27EF-1A45-9CAE-35957D5714D3}"/>
              </a:ext>
            </a:extLst>
          </p:cNvPr>
          <p:cNvSpPr>
            <a:spLocks noGrp="1"/>
          </p:cNvSpPr>
          <p:nvPr>
            <p:ph type="sldNum" sz="quarter" idx="12"/>
          </p:nvPr>
        </p:nvSpPr>
        <p:spPr/>
        <p:txBody>
          <a:bodyPr/>
          <a:lstStyle/>
          <a:p>
            <a:fld id="{06F50ADF-039C-8F47-AC25-A0C91589A9FE}" type="slidenum">
              <a:rPr lang="en-US" smtClean="0"/>
              <a:t>‹#›</a:t>
            </a:fld>
            <a:endParaRPr lang="en-US"/>
          </a:p>
        </p:txBody>
      </p:sp>
    </p:spTree>
    <p:extLst>
      <p:ext uri="{BB962C8B-B14F-4D97-AF65-F5344CB8AC3E}">
        <p14:creationId xmlns:p14="http://schemas.microsoft.com/office/powerpoint/2010/main" val="2386099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AD853-F529-C94A-BEAB-5C1AF1FEF89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684E84E2-63FD-CB46-ACA9-07449C104B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6888942-842D-AA46-A12A-2408AD677A9A}"/>
              </a:ext>
            </a:extLst>
          </p:cNvPr>
          <p:cNvSpPr>
            <a:spLocks noGrp="1"/>
          </p:cNvSpPr>
          <p:nvPr>
            <p:ph type="dt" sz="half" idx="10"/>
          </p:nvPr>
        </p:nvSpPr>
        <p:spPr/>
        <p:txBody>
          <a:bodyPr/>
          <a:lstStyle/>
          <a:p>
            <a:fld id="{51A51C22-FE3D-A646-A5D8-8CA3E0CBA147}" type="datetimeFigureOut">
              <a:rPr lang="en-US" smtClean="0"/>
              <a:t>9/9/22</a:t>
            </a:fld>
            <a:endParaRPr lang="en-US"/>
          </a:p>
        </p:txBody>
      </p:sp>
      <p:sp>
        <p:nvSpPr>
          <p:cNvPr id="5" name="Footer Placeholder 4">
            <a:extLst>
              <a:ext uri="{FF2B5EF4-FFF2-40B4-BE49-F238E27FC236}">
                <a16:creationId xmlns:a16="http://schemas.microsoft.com/office/drawing/2014/main" id="{F0A1602F-333F-1744-B536-F74B9E4420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DA75D-26A8-A84B-913E-415B3670C152}"/>
              </a:ext>
            </a:extLst>
          </p:cNvPr>
          <p:cNvSpPr>
            <a:spLocks noGrp="1"/>
          </p:cNvSpPr>
          <p:nvPr>
            <p:ph type="sldNum" sz="quarter" idx="12"/>
          </p:nvPr>
        </p:nvSpPr>
        <p:spPr/>
        <p:txBody>
          <a:bodyPr/>
          <a:lstStyle/>
          <a:p>
            <a:fld id="{06F50ADF-039C-8F47-AC25-A0C91589A9FE}" type="slidenum">
              <a:rPr lang="en-US" smtClean="0"/>
              <a:t>‹#›</a:t>
            </a:fld>
            <a:endParaRPr lang="en-US"/>
          </a:p>
        </p:txBody>
      </p:sp>
    </p:spTree>
    <p:extLst>
      <p:ext uri="{BB962C8B-B14F-4D97-AF65-F5344CB8AC3E}">
        <p14:creationId xmlns:p14="http://schemas.microsoft.com/office/powerpoint/2010/main" val="1754709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7E9BB-A331-0E4A-92BC-A54222174FE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F5A1639-3B6D-8D4D-8EE1-5B320875322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9D5543D-840D-E44F-8022-527DA6E012D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960851D-89E0-A640-A50A-DE0AFCB3807D}"/>
              </a:ext>
            </a:extLst>
          </p:cNvPr>
          <p:cNvSpPr>
            <a:spLocks noGrp="1"/>
          </p:cNvSpPr>
          <p:nvPr>
            <p:ph type="dt" sz="half" idx="10"/>
          </p:nvPr>
        </p:nvSpPr>
        <p:spPr/>
        <p:txBody>
          <a:bodyPr/>
          <a:lstStyle/>
          <a:p>
            <a:fld id="{51A51C22-FE3D-A646-A5D8-8CA3E0CBA147}" type="datetimeFigureOut">
              <a:rPr lang="en-US" smtClean="0"/>
              <a:t>9/9/22</a:t>
            </a:fld>
            <a:endParaRPr lang="en-US"/>
          </a:p>
        </p:txBody>
      </p:sp>
      <p:sp>
        <p:nvSpPr>
          <p:cNvPr id="6" name="Footer Placeholder 5">
            <a:extLst>
              <a:ext uri="{FF2B5EF4-FFF2-40B4-BE49-F238E27FC236}">
                <a16:creationId xmlns:a16="http://schemas.microsoft.com/office/drawing/2014/main" id="{EB3E4C41-AED1-F546-A5EC-06BC72F4A8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EA3BB5-64F9-B84B-A4AA-A1348814102A}"/>
              </a:ext>
            </a:extLst>
          </p:cNvPr>
          <p:cNvSpPr>
            <a:spLocks noGrp="1"/>
          </p:cNvSpPr>
          <p:nvPr>
            <p:ph type="sldNum" sz="quarter" idx="12"/>
          </p:nvPr>
        </p:nvSpPr>
        <p:spPr/>
        <p:txBody>
          <a:bodyPr/>
          <a:lstStyle/>
          <a:p>
            <a:fld id="{06F50ADF-039C-8F47-AC25-A0C91589A9FE}" type="slidenum">
              <a:rPr lang="en-US" smtClean="0"/>
              <a:t>‹#›</a:t>
            </a:fld>
            <a:endParaRPr lang="en-US"/>
          </a:p>
        </p:txBody>
      </p:sp>
    </p:spTree>
    <p:extLst>
      <p:ext uri="{BB962C8B-B14F-4D97-AF65-F5344CB8AC3E}">
        <p14:creationId xmlns:p14="http://schemas.microsoft.com/office/powerpoint/2010/main" val="12802307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159C3-A532-A349-AA62-C710B879C74C}"/>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AF12829-5DB4-BC4A-BB5B-DE5ED0A16E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9522F9F-D802-474B-984E-720E41792C5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AEB86EB7-B18F-3549-BF36-9C4F632E75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8FC3C99-0DEF-044F-8780-51C86830501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F4B3676-6C66-5B41-BD34-5A853AEE868F}"/>
              </a:ext>
            </a:extLst>
          </p:cNvPr>
          <p:cNvSpPr>
            <a:spLocks noGrp="1"/>
          </p:cNvSpPr>
          <p:nvPr>
            <p:ph type="dt" sz="half" idx="10"/>
          </p:nvPr>
        </p:nvSpPr>
        <p:spPr/>
        <p:txBody>
          <a:bodyPr/>
          <a:lstStyle/>
          <a:p>
            <a:fld id="{51A51C22-FE3D-A646-A5D8-8CA3E0CBA147}" type="datetimeFigureOut">
              <a:rPr lang="en-US" smtClean="0"/>
              <a:t>9/9/22</a:t>
            </a:fld>
            <a:endParaRPr lang="en-US"/>
          </a:p>
        </p:txBody>
      </p:sp>
      <p:sp>
        <p:nvSpPr>
          <p:cNvPr id="8" name="Footer Placeholder 7">
            <a:extLst>
              <a:ext uri="{FF2B5EF4-FFF2-40B4-BE49-F238E27FC236}">
                <a16:creationId xmlns:a16="http://schemas.microsoft.com/office/drawing/2014/main" id="{EB917A53-D126-E14F-832C-55A9F4119DA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3135461-AD88-D442-BB74-A8010CF68BBA}"/>
              </a:ext>
            </a:extLst>
          </p:cNvPr>
          <p:cNvSpPr>
            <a:spLocks noGrp="1"/>
          </p:cNvSpPr>
          <p:nvPr>
            <p:ph type="sldNum" sz="quarter" idx="12"/>
          </p:nvPr>
        </p:nvSpPr>
        <p:spPr/>
        <p:txBody>
          <a:bodyPr/>
          <a:lstStyle/>
          <a:p>
            <a:fld id="{06F50ADF-039C-8F47-AC25-A0C91589A9FE}" type="slidenum">
              <a:rPr lang="en-US" smtClean="0"/>
              <a:t>‹#›</a:t>
            </a:fld>
            <a:endParaRPr lang="en-US"/>
          </a:p>
        </p:txBody>
      </p:sp>
    </p:spTree>
    <p:extLst>
      <p:ext uri="{BB962C8B-B14F-4D97-AF65-F5344CB8AC3E}">
        <p14:creationId xmlns:p14="http://schemas.microsoft.com/office/powerpoint/2010/main" val="2910190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83196-DBAB-F045-9899-48BFC43551F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E964C724-7455-964D-9FC3-5775ACC5B47A}"/>
              </a:ext>
            </a:extLst>
          </p:cNvPr>
          <p:cNvSpPr>
            <a:spLocks noGrp="1"/>
          </p:cNvSpPr>
          <p:nvPr>
            <p:ph type="dt" sz="half" idx="10"/>
          </p:nvPr>
        </p:nvSpPr>
        <p:spPr/>
        <p:txBody>
          <a:bodyPr/>
          <a:lstStyle/>
          <a:p>
            <a:fld id="{51A51C22-FE3D-A646-A5D8-8CA3E0CBA147}" type="datetimeFigureOut">
              <a:rPr lang="en-US" smtClean="0"/>
              <a:t>9/9/22</a:t>
            </a:fld>
            <a:endParaRPr lang="en-US"/>
          </a:p>
        </p:txBody>
      </p:sp>
      <p:sp>
        <p:nvSpPr>
          <p:cNvPr id="4" name="Footer Placeholder 3">
            <a:extLst>
              <a:ext uri="{FF2B5EF4-FFF2-40B4-BE49-F238E27FC236}">
                <a16:creationId xmlns:a16="http://schemas.microsoft.com/office/drawing/2014/main" id="{F6DACCE3-FD46-A443-B71D-7FA4130933C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38B53F4-994B-2C4C-A1D5-AF577503A087}"/>
              </a:ext>
            </a:extLst>
          </p:cNvPr>
          <p:cNvSpPr>
            <a:spLocks noGrp="1"/>
          </p:cNvSpPr>
          <p:nvPr>
            <p:ph type="sldNum" sz="quarter" idx="12"/>
          </p:nvPr>
        </p:nvSpPr>
        <p:spPr/>
        <p:txBody>
          <a:bodyPr/>
          <a:lstStyle/>
          <a:p>
            <a:fld id="{06F50ADF-039C-8F47-AC25-A0C91589A9FE}" type="slidenum">
              <a:rPr lang="en-US" smtClean="0"/>
              <a:t>‹#›</a:t>
            </a:fld>
            <a:endParaRPr lang="en-US"/>
          </a:p>
        </p:txBody>
      </p:sp>
    </p:spTree>
    <p:extLst>
      <p:ext uri="{BB962C8B-B14F-4D97-AF65-F5344CB8AC3E}">
        <p14:creationId xmlns:p14="http://schemas.microsoft.com/office/powerpoint/2010/main" val="223296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718C72-153B-EC43-B828-E3515149B104}"/>
              </a:ext>
            </a:extLst>
          </p:cNvPr>
          <p:cNvSpPr>
            <a:spLocks noGrp="1"/>
          </p:cNvSpPr>
          <p:nvPr>
            <p:ph type="dt" sz="half" idx="10"/>
          </p:nvPr>
        </p:nvSpPr>
        <p:spPr/>
        <p:txBody>
          <a:bodyPr/>
          <a:lstStyle/>
          <a:p>
            <a:fld id="{51A51C22-FE3D-A646-A5D8-8CA3E0CBA147}" type="datetimeFigureOut">
              <a:rPr lang="en-US" smtClean="0"/>
              <a:t>9/9/22</a:t>
            </a:fld>
            <a:endParaRPr lang="en-US"/>
          </a:p>
        </p:txBody>
      </p:sp>
      <p:sp>
        <p:nvSpPr>
          <p:cNvPr id="3" name="Footer Placeholder 2">
            <a:extLst>
              <a:ext uri="{FF2B5EF4-FFF2-40B4-BE49-F238E27FC236}">
                <a16:creationId xmlns:a16="http://schemas.microsoft.com/office/drawing/2014/main" id="{8B76CD1C-2E2B-B941-8947-4678DED35F9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10045E8-B1F6-5A4D-8E1D-2AA076946533}"/>
              </a:ext>
            </a:extLst>
          </p:cNvPr>
          <p:cNvSpPr>
            <a:spLocks noGrp="1"/>
          </p:cNvSpPr>
          <p:nvPr>
            <p:ph type="sldNum" sz="quarter" idx="12"/>
          </p:nvPr>
        </p:nvSpPr>
        <p:spPr/>
        <p:txBody>
          <a:bodyPr/>
          <a:lstStyle/>
          <a:p>
            <a:fld id="{06F50ADF-039C-8F47-AC25-A0C91589A9FE}" type="slidenum">
              <a:rPr lang="en-US" smtClean="0"/>
              <a:t>‹#›</a:t>
            </a:fld>
            <a:endParaRPr lang="en-US"/>
          </a:p>
        </p:txBody>
      </p:sp>
    </p:spTree>
    <p:extLst>
      <p:ext uri="{BB962C8B-B14F-4D97-AF65-F5344CB8AC3E}">
        <p14:creationId xmlns:p14="http://schemas.microsoft.com/office/powerpoint/2010/main" val="16411489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3458A-031B-CB4C-8BAF-393E26B4856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F0C1669-8678-DE41-89FC-F41FE98FB4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F9F46AE-57A3-C542-9E0D-A654D9DEC9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850957D-EE78-2F40-96D5-10BF910091B8}"/>
              </a:ext>
            </a:extLst>
          </p:cNvPr>
          <p:cNvSpPr>
            <a:spLocks noGrp="1"/>
          </p:cNvSpPr>
          <p:nvPr>
            <p:ph type="dt" sz="half" idx="10"/>
          </p:nvPr>
        </p:nvSpPr>
        <p:spPr/>
        <p:txBody>
          <a:bodyPr/>
          <a:lstStyle/>
          <a:p>
            <a:fld id="{51A51C22-FE3D-A646-A5D8-8CA3E0CBA147}" type="datetimeFigureOut">
              <a:rPr lang="en-US" smtClean="0"/>
              <a:t>9/9/22</a:t>
            </a:fld>
            <a:endParaRPr lang="en-US"/>
          </a:p>
        </p:txBody>
      </p:sp>
      <p:sp>
        <p:nvSpPr>
          <p:cNvPr id="6" name="Footer Placeholder 5">
            <a:extLst>
              <a:ext uri="{FF2B5EF4-FFF2-40B4-BE49-F238E27FC236}">
                <a16:creationId xmlns:a16="http://schemas.microsoft.com/office/drawing/2014/main" id="{2081C61C-CAAA-EF49-9CAC-97064F5D8D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42C86C-57F1-584C-9E30-E2B6CA840F5C}"/>
              </a:ext>
            </a:extLst>
          </p:cNvPr>
          <p:cNvSpPr>
            <a:spLocks noGrp="1"/>
          </p:cNvSpPr>
          <p:nvPr>
            <p:ph type="sldNum" sz="quarter" idx="12"/>
          </p:nvPr>
        </p:nvSpPr>
        <p:spPr/>
        <p:txBody>
          <a:bodyPr/>
          <a:lstStyle/>
          <a:p>
            <a:fld id="{06F50ADF-039C-8F47-AC25-A0C91589A9FE}" type="slidenum">
              <a:rPr lang="en-US" smtClean="0"/>
              <a:t>‹#›</a:t>
            </a:fld>
            <a:endParaRPr lang="en-US"/>
          </a:p>
        </p:txBody>
      </p:sp>
    </p:spTree>
    <p:extLst>
      <p:ext uri="{BB962C8B-B14F-4D97-AF65-F5344CB8AC3E}">
        <p14:creationId xmlns:p14="http://schemas.microsoft.com/office/powerpoint/2010/main" val="3629202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3D22C-C7CA-614A-993A-9E5BB8230E1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72F4A09-C1E7-1B4D-B2BA-5B94FAA9C3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C587A91-0DB7-8E46-8C26-2879C130F3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DCA0EE3-4FEB-E541-83B9-F48822228BE7}"/>
              </a:ext>
            </a:extLst>
          </p:cNvPr>
          <p:cNvSpPr>
            <a:spLocks noGrp="1"/>
          </p:cNvSpPr>
          <p:nvPr>
            <p:ph type="dt" sz="half" idx="10"/>
          </p:nvPr>
        </p:nvSpPr>
        <p:spPr/>
        <p:txBody>
          <a:bodyPr/>
          <a:lstStyle/>
          <a:p>
            <a:fld id="{51A51C22-FE3D-A646-A5D8-8CA3E0CBA147}" type="datetimeFigureOut">
              <a:rPr lang="en-US" smtClean="0"/>
              <a:t>9/9/22</a:t>
            </a:fld>
            <a:endParaRPr lang="en-US"/>
          </a:p>
        </p:txBody>
      </p:sp>
      <p:sp>
        <p:nvSpPr>
          <p:cNvPr id="6" name="Footer Placeholder 5">
            <a:extLst>
              <a:ext uri="{FF2B5EF4-FFF2-40B4-BE49-F238E27FC236}">
                <a16:creationId xmlns:a16="http://schemas.microsoft.com/office/drawing/2014/main" id="{17FAE948-6A38-3242-9AB6-6A94E2DD87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C9C0E-314C-D44B-92C5-44BEBA2BFCB3}"/>
              </a:ext>
            </a:extLst>
          </p:cNvPr>
          <p:cNvSpPr>
            <a:spLocks noGrp="1"/>
          </p:cNvSpPr>
          <p:nvPr>
            <p:ph type="sldNum" sz="quarter" idx="12"/>
          </p:nvPr>
        </p:nvSpPr>
        <p:spPr/>
        <p:txBody>
          <a:bodyPr/>
          <a:lstStyle/>
          <a:p>
            <a:fld id="{06F50ADF-039C-8F47-AC25-A0C91589A9FE}" type="slidenum">
              <a:rPr lang="en-US" smtClean="0"/>
              <a:t>‹#›</a:t>
            </a:fld>
            <a:endParaRPr lang="en-US"/>
          </a:p>
        </p:txBody>
      </p:sp>
    </p:spTree>
    <p:extLst>
      <p:ext uri="{BB962C8B-B14F-4D97-AF65-F5344CB8AC3E}">
        <p14:creationId xmlns:p14="http://schemas.microsoft.com/office/powerpoint/2010/main" val="5873653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E081F6-9095-FD40-8961-C28CA3C777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3938240-CAFD-6F41-99BE-198FD8A7B7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DEC430D-4CD0-874D-B9B9-9129BD954B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A51C22-FE3D-A646-A5D8-8CA3E0CBA147}" type="datetimeFigureOut">
              <a:rPr lang="en-US" smtClean="0"/>
              <a:t>9/9/22</a:t>
            </a:fld>
            <a:endParaRPr lang="en-US"/>
          </a:p>
        </p:txBody>
      </p:sp>
      <p:sp>
        <p:nvSpPr>
          <p:cNvPr id="5" name="Footer Placeholder 4">
            <a:extLst>
              <a:ext uri="{FF2B5EF4-FFF2-40B4-BE49-F238E27FC236}">
                <a16:creationId xmlns:a16="http://schemas.microsoft.com/office/drawing/2014/main" id="{C7472116-22F4-774F-BCF2-2585007EA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6CE410E-D218-474E-BD3F-8AF1712EBD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50ADF-039C-8F47-AC25-A0C91589A9FE}" type="slidenum">
              <a:rPr lang="en-US" smtClean="0"/>
              <a:t>‹#›</a:t>
            </a:fld>
            <a:endParaRPr lang="en-US"/>
          </a:p>
        </p:txBody>
      </p:sp>
    </p:spTree>
    <p:extLst>
      <p:ext uri="{BB962C8B-B14F-4D97-AF65-F5344CB8AC3E}">
        <p14:creationId xmlns:p14="http://schemas.microsoft.com/office/powerpoint/2010/main" val="42393400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spoj.com/problems/EKO/"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codeforces.com/problemset/problem/1538/C"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72ED8B6-D76D-824E-A656-9D88220C5DFE}"/>
              </a:ext>
            </a:extLst>
          </p:cNvPr>
          <p:cNvSpPr txBox="1">
            <a:spLocks/>
          </p:cNvSpPr>
          <p:nvPr/>
        </p:nvSpPr>
        <p:spPr>
          <a:xfrm>
            <a:off x="586154" y="315310"/>
            <a:ext cx="11019692" cy="201798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u="sng" dirty="0">
                <a:solidFill>
                  <a:srgbClr val="5DE1E6"/>
                </a:solidFill>
                <a:latin typeface="Optima" panose="02000503060000020004" pitchFamily="2" charset="0"/>
              </a:rPr>
              <a:t>Data Structures and Algorithms</a:t>
            </a:r>
          </a:p>
          <a:p>
            <a:r>
              <a:rPr lang="en-US" u="sng" dirty="0">
                <a:solidFill>
                  <a:srgbClr val="5DE1E6"/>
                </a:solidFill>
                <a:latin typeface="Optima" panose="02000503060000020004" pitchFamily="2" charset="0"/>
              </a:rPr>
              <a:t>Workshop</a:t>
            </a:r>
          </a:p>
        </p:txBody>
      </p:sp>
    </p:spTree>
    <p:extLst>
      <p:ext uri="{BB962C8B-B14F-4D97-AF65-F5344CB8AC3E}">
        <p14:creationId xmlns:p14="http://schemas.microsoft.com/office/powerpoint/2010/main" val="13562800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3B1AD2A-96F0-551F-1CAA-B5FE2410C8AB}"/>
              </a:ext>
            </a:extLst>
          </p:cNvPr>
          <p:cNvPicPr>
            <a:picLocks noChangeAspect="1"/>
          </p:cNvPicPr>
          <p:nvPr/>
        </p:nvPicPr>
        <p:blipFill>
          <a:blip r:embed="rId2"/>
          <a:stretch>
            <a:fillRect/>
          </a:stretch>
        </p:blipFill>
        <p:spPr>
          <a:xfrm>
            <a:off x="1945080" y="704019"/>
            <a:ext cx="8301840" cy="5449962"/>
          </a:xfrm>
          <a:prstGeom prst="rect">
            <a:avLst/>
          </a:prstGeom>
        </p:spPr>
      </p:pic>
    </p:spTree>
    <p:extLst>
      <p:ext uri="{BB962C8B-B14F-4D97-AF65-F5344CB8AC3E}">
        <p14:creationId xmlns:p14="http://schemas.microsoft.com/office/powerpoint/2010/main" val="2915480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8D6347-2FEC-B6CC-0A3D-B9D69EA0D8A2}"/>
              </a:ext>
            </a:extLst>
          </p:cNvPr>
          <p:cNvSpPr txBox="1"/>
          <p:nvPr/>
        </p:nvSpPr>
        <p:spPr>
          <a:xfrm>
            <a:off x="1681843" y="1222744"/>
            <a:ext cx="8828314" cy="923330"/>
          </a:xfrm>
          <a:prstGeom prst="rect">
            <a:avLst/>
          </a:prstGeom>
          <a:noFill/>
        </p:spPr>
        <p:txBody>
          <a:bodyPr wrap="none" rtlCol="0">
            <a:spAutoFit/>
          </a:bodyPr>
          <a:lstStyle/>
          <a:p>
            <a:r>
              <a:rPr lang="en-US" sz="5400" dirty="0">
                <a:solidFill>
                  <a:srgbClr val="5DE1E6"/>
                </a:solidFill>
                <a:latin typeface="+mj-lt"/>
              </a:rPr>
              <a:t>Importance of Time complexity</a:t>
            </a:r>
          </a:p>
        </p:txBody>
      </p:sp>
      <p:sp>
        <p:nvSpPr>
          <p:cNvPr id="6" name="TextBox 5">
            <a:extLst>
              <a:ext uri="{FF2B5EF4-FFF2-40B4-BE49-F238E27FC236}">
                <a16:creationId xmlns:a16="http://schemas.microsoft.com/office/drawing/2014/main" id="{BECDB5AA-872F-1878-DE8E-29318294843D}"/>
              </a:ext>
            </a:extLst>
          </p:cNvPr>
          <p:cNvSpPr txBox="1"/>
          <p:nvPr/>
        </p:nvSpPr>
        <p:spPr>
          <a:xfrm>
            <a:off x="153127" y="2656438"/>
            <a:ext cx="12038873" cy="461665"/>
          </a:xfrm>
          <a:prstGeom prst="rect">
            <a:avLst/>
          </a:prstGeom>
          <a:noFill/>
        </p:spPr>
        <p:txBody>
          <a:bodyPr wrap="none" rtlCol="0">
            <a:spAutoFit/>
          </a:bodyPr>
          <a:lstStyle/>
          <a:p>
            <a:r>
              <a:rPr lang="en-US" sz="2400" dirty="0">
                <a:solidFill>
                  <a:schemeClr val="bg1"/>
                </a:solidFill>
              </a:rPr>
              <a:t>Time complexity is one of the most important factors in determining the efficiency of your code.</a:t>
            </a:r>
          </a:p>
        </p:txBody>
      </p:sp>
    </p:spTree>
    <p:extLst>
      <p:ext uri="{BB962C8B-B14F-4D97-AF65-F5344CB8AC3E}">
        <p14:creationId xmlns:p14="http://schemas.microsoft.com/office/powerpoint/2010/main" val="38421830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62AD2-D596-4041-B2C5-0F311FC321B3}"/>
              </a:ext>
            </a:extLst>
          </p:cNvPr>
          <p:cNvSpPr>
            <a:spLocks noGrp="1"/>
          </p:cNvSpPr>
          <p:nvPr>
            <p:ph type="title"/>
          </p:nvPr>
        </p:nvSpPr>
        <p:spPr>
          <a:xfrm>
            <a:off x="4274288" y="205637"/>
            <a:ext cx="3643424" cy="1325563"/>
          </a:xfrm>
        </p:spPr>
        <p:txBody>
          <a:bodyPr/>
          <a:lstStyle/>
          <a:p>
            <a:r>
              <a:rPr lang="en-IN" b="0" i="0" dirty="0">
                <a:solidFill>
                  <a:srgbClr val="5DE1E6"/>
                </a:solidFill>
                <a:effectLst/>
                <a:latin typeface="arial" panose="020B0604020202020204" pitchFamily="34" charset="0"/>
              </a:rPr>
              <a:t>Binary search</a:t>
            </a:r>
            <a:endParaRPr lang="en-US" dirty="0">
              <a:solidFill>
                <a:srgbClr val="5DE1E6"/>
              </a:solidFill>
              <a:latin typeface="Optima" panose="02000503060000020004" pitchFamily="2" charset="0"/>
            </a:endParaRPr>
          </a:p>
        </p:txBody>
      </p:sp>
      <p:sp>
        <p:nvSpPr>
          <p:cNvPr id="3" name="Content Placeholder 2">
            <a:extLst>
              <a:ext uri="{FF2B5EF4-FFF2-40B4-BE49-F238E27FC236}">
                <a16:creationId xmlns:a16="http://schemas.microsoft.com/office/drawing/2014/main" id="{04BBC808-38E5-0E4C-A461-B9A29A17FB41}"/>
              </a:ext>
            </a:extLst>
          </p:cNvPr>
          <p:cNvSpPr>
            <a:spLocks noGrp="1"/>
          </p:cNvSpPr>
          <p:nvPr>
            <p:ph idx="1"/>
          </p:nvPr>
        </p:nvSpPr>
        <p:spPr>
          <a:xfrm>
            <a:off x="669851" y="1531200"/>
            <a:ext cx="10683949" cy="4351338"/>
          </a:xfrm>
        </p:spPr>
        <p:txBody>
          <a:bodyPr>
            <a:normAutofit/>
          </a:bodyPr>
          <a:lstStyle/>
          <a:p>
            <a:pPr marL="0" indent="0">
              <a:buNone/>
            </a:pPr>
            <a:r>
              <a:rPr lang="en-IN" sz="1800" b="0" i="0" dirty="0">
                <a:solidFill>
                  <a:schemeClr val="bg1"/>
                </a:solidFill>
                <a:effectLst/>
                <a:latin typeface="Gill Sans MT" panose="020B0502020104020203" pitchFamily="34" charset="77"/>
              </a:rPr>
              <a:t>Binary Search is a searching algorithm used for finding an element's position in a sorted array.</a:t>
            </a:r>
            <a:r>
              <a:rPr lang="en-US" sz="1800" dirty="0">
                <a:solidFill>
                  <a:schemeClr val="bg1"/>
                </a:solidFill>
                <a:latin typeface="Gill Sans MT" panose="020B0502020104020203" pitchFamily="34" charset="77"/>
              </a:rPr>
              <a:t> It is one of the most important algorithms in the world.</a:t>
            </a:r>
          </a:p>
          <a:p>
            <a:pPr marL="0" indent="0">
              <a:buNone/>
            </a:pPr>
            <a:r>
              <a:rPr lang="en-IN" sz="1800" b="0" i="0" dirty="0">
                <a:solidFill>
                  <a:schemeClr val="bg1"/>
                </a:solidFill>
                <a:effectLst/>
                <a:latin typeface="Gill Sans MT" panose="020B0502020104020203" pitchFamily="34" charset="77"/>
              </a:rPr>
              <a:t>Binary search follows the divide and conquer approach in which the list is divided into two halves, and the item is compared with the middle element of the list. </a:t>
            </a:r>
          </a:p>
          <a:p>
            <a:pPr marL="0" indent="0">
              <a:buNone/>
            </a:pPr>
            <a:r>
              <a:rPr lang="en-IN" sz="1800" b="0" i="0" dirty="0">
                <a:solidFill>
                  <a:schemeClr val="bg1"/>
                </a:solidFill>
                <a:effectLst/>
                <a:latin typeface="Gill Sans MT" panose="020B0502020104020203" pitchFamily="34" charset="77"/>
              </a:rPr>
              <a:t>If the match is found then, the location of the middle element is returned. Otherwise, we search into either of the halves depending upon the result produced through the match.</a:t>
            </a:r>
            <a:endParaRPr lang="en-US" sz="1800" dirty="0">
              <a:solidFill>
                <a:schemeClr val="bg1"/>
              </a:solidFill>
              <a:latin typeface="Gill Sans MT" panose="020B0502020104020203" pitchFamily="34" charset="77"/>
            </a:endParaRPr>
          </a:p>
        </p:txBody>
      </p:sp>
      <p:graphicFrame>
        <p:nvGraphicFramePr>
          <p:cNvPr id="5" name="Table 5">
            <a:extLst>
              <a:ext uri="{FF2B5EF4-FFF2-40B4-BE49-F238E27FC236}">
                <a16:creationId xmlns:a16="http://schemas.microsoft.com/office/drawing/2014/main" id="{C7A022E8-BFD7-8F56-F92F-02952F1FCF96}"/>
              </a:ext>
            </a:extLst>
          </p:cNvPr>
          <p:cNvGraphicFramePr>
            <a:graphicFrameLocks noGrp="1"/>
          </p:cNvGraphicFramePr>
          <p:nvPr>
            <p:extLst>
              <p:ext uri="{D42A27DB-BD31-4B8C-83A1-F6EECF244321}">
                <p14:modId xmlns:p14="http://schemas.microsoft.com/office/powerpoint/2010/main" val="1929108047"/>
              </p:ext>
            </p:extLst>
          </p:nvPr>
        </p:nvGraphicFramePr>
        <p:xfrm>
          <a:off x="2032000" y="3973229"/>
          <a:ext cx="8128000" cy="7416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2975930712"/>
                    </a:ext>
                  </a:extLst>
                </a:gridCol>
                <a:gridCol w="1016000">
                  <a:extLst>
                    <a:ext uri="{9D8B030D-6E8A-4147-A177-3AD203B41FA5}">
                      <a16:colId xmlns:a16="http://schemas.microsoft.com/office/drawing/2014/main" val="833284489"/>
                    </a:ext>
                  </a:extLst>
                </a:gridCol>
                <a:gridCol w="1016000">
                  <a:extLst>
                    <a:ext uri="{9D8B030D-6E8A-4147-A177-3AD203B41FA5}">
                      <a16:colId xmlns:a16="http://schemas.microsoft.com/office/drawing/2014/main" val="3821938512"/>
                    </a:ext>
                  </a:extLst>
                </a:gridCol>
                <a:gridCol w="1016000">
                  <a:extLst>
                    <a:ext uri="{9D8B030D-6E8A-4147-A177-3AD203B41FA5}">
                      <a16:colId xmlns:a16="http://schemas.microsoft.com/office/drawing/2014/main" val="2488117928"/>
                    </a:ext>
                  </a:extLst>
                </a:gridCol>
                <a:gridCol w="1016000">
                  <a:extLst>
                    <a:ext uri="{9D8B030D-6E8A-4147-A177-3AD203B41FA5}">
                      <a16:colId xmlns:a16="http://schemas.microsoft.com/office/drawing/2014/main" val="69419288"/>
                    </a:ext>
                  </a:extLst>
                </a:gridCol>
                <a:gridCol w="1016000">
                  <a:extLst>
                    <a:ext uri="{9D8B030D-6E8A-4147-A177-3AD203B41FA5}">
                      <a16:colId xmlns:a16="http://schemas.microsoft.com/office/drawing/2014/main" val="1206640456"/>
                    </a:ext>
                  </a:extLst>
                </a:gridCol>
                <a:gridCol w="1016000">
                  <a:extLst>
                    <a:ext uri="{9D8B030D-6E8A-4147-A177-3AD203B41FA5}">
                      <a16:colId xmlns:a16="http://schemas.microsoft.com/office/drawing/2014/main" val="1458797651"/>
                    </a:ext>
                  </a:extLst>
                </a:gridCol>
                <a:gridCol w="1016000">
                  <a:extLst>
                    <a:ext uri="{9D8B030D-6E8A-4147-A177-3AD203B41FA5}">
                      <a16:colId xmlns:a16="http://schemas.microsoft.com/office/drawing/2014/main" val="4183393771"/>
                    </a:ext>
                  </a:extLst>
                </a:gridCol>
              </a:tblGrid>
              <a:tr h="370840">
                <a:tc>
                  <a:txBody>
                    <a:bodyPr/>
                    <a:lstStyle/>
                    <a:p>
                      <a:r>
                        <a:rPr lang="en-US" dirty="0"/>
                        <a:t>Index</a:t>
                      </a:r>
                    </a:p>
                  </a:txBody>
                  <a:tcPr/>
                </a:tc>
                <a:tc>
                  <a:txBody>
                    <a:bodyPr/>
                    <a:lstStyle/>
                    <a:p>
                      <a:r>
                        <a:rPr lang="en-US" dirty="0"/>
                        <a:t>0</a:t>
                      </a:r>
                    </a:p>
                  </a:txBody>
                  <a:tcPr/>
                </a:tc>
                <a:tc>
                  <a:txBody>
                    <a:bodyPr/>
                    <a:lstStyle/>
                    <a:p>
                      <a:r>
                        <a:rPr lang="en-US" dirty="0"/>
                        <a:t>1</a:t>
                      </a:r>
                    </a:p>
                  </a:txBody>
                  <a:tcPr/>
                </a:tc>
                <a:tc>
                  <a:txBody>
                    <a:bodyPr/>
                    <a:lstStyle/>
                    <a:p>
                      <a:r>
                        <a:rPr lang="en-US" dirty="0"/>
                        <a:t>2</a:t>
                      </a:r>
                    </a:p>
                  </a:txBody>
                  <a:tcPr/>
                </a:tc>
                <a:tc>
                  <a:txBody>
                    <a:bodyPr/>
                    <a:lstStyle/>
                    <a:p>
                      <a:r>
                        <a:rPr lang="en-US" dirty="0"/>
                        <a:t>3</a:t>
                      </a:r>
                    </a:p>
                  </a:txBody>
                  <a:tcPr/>
                </a:tc>
                <a:tc>
                  <a:txBody>
                    <a:bodyPr/>
                    <a:lstStyle/>
                    <a:p>
                      <a:r>
                        <a:rPr lang="en-US" dirty="0"/>
                        <a:t>4</a:t>
                      </a:r>
                    </a:p>
                  </a:txBody>
                  <a:tcPr/>
                </a:tc>
                <a:tc>
                  <a:txBody>
                    <a:bodyPr/>
                    <a:lstStyle/>
                    <a:p>
                      <a:r>
                        <a:rPr lang="en-US" dirty="0"/>
                        <a:t>5</a:t>
                      </a:r>
                    </a:p>
                  </a:txBody>
                  <a:tcPr/>
                </a:tc>
                <a:tc>
                  <a:txBody>
                    <a:bodyPr/>
                    <a:lstStyle/>
                    <a:p>
                      <a:r>
                        <a:rPr lang="en-US" dirty="0"/>
                        <a:t>6</a:t>
                      </a:r>
                    </a:p>
                  </a:txBody>
                  <a:tcPr/>
                </a:tc>
                <a:extLst>
                  <a:ext uri="{0D108BD9-81ED-4DB2-BD59-A6C34878D82A}">
                    <a16:rowId xmlns:a16="http://schemas.microsoft.com/office/drawing/2014/main" val="1993401332"/>
                  </a:ext>
                </a:extLst>
              </a:tr>
              <a:tr h="370840">
                <a:tc>
                  <a:txBody>
                    <a:bodyPr/>
                    <a:lstStyle/>
                    <a:p>
                      <a:r>
                        <a:rPr lang="en-US" dirty="0"/>
                        <a:t>Array</a:t>
                      </a:r>
                    </a:p>
                  </a:txBody>
                  <a:tcPr/>
                </a:tc>
                <a:tc>
                  <a:txBody>
                    <a:bodyPr/>
                    <a:lstStyle/>
                    <a:p>
                      <a:r>
                        <a:rPr lang="en-US" dirty="0"/>
                        <a:t>2</a:t>
                      </a:r>
                    </a:p>
                  </a:txBody>
                  <a:tcPr/>
                </a:tc>
                <a:tc>
                  <a:txBody>
                    <a:bodyPr/>
                    <a:lstStyle/>
                    <a:p>
                      <a:r>
                        <a:rPr lang="en-US" dirty="0"/>
                        <a:t>3</a:t>
                      </a:r>
                    </a:p>
                  </a:txBody>
                  <a:tcPr/>
                </a:tc>
                <a:tc>
                  <a:txBody>
                    <a:bodyPr/>
                    <a:lstStyle/>
                    <a:p>
                      <a:r>
                        <a:rPr lang="en-US" dirty="0"/>
                        <a:t>5</a:t>
                      </a:r>
                    </a:p>
                  </a:txBody>
                  <a:tcPr/>
                </a:tc>
                <a:tc>
                  <a:txBody>
                    <a:bodyPr/>
                    <a:lstStyle/>
                    <a:p>
                      <a:r>
                        <a:rPr lang="en-US" dirty="0"/>
                        <a:t>6</a:t>
                      </a:r>
                    </a:p>
                  </a:txBody>
                  <a:tcPr/>
                </a:tc>
                <a:tc>
                  <a:txBody>
                    <a:bodyPr/>
                    <a:lstStyle/>
                    <a:p>
                      <a:r>
                        <a:rPr lang="en-US" dirty="0"/>
                        <a:t>8 </a:t>
                      </a:r>
                    </a:p>
                  </a:txBody>
                  <a:tcPr/>
                </a:tc>
                <a:tc>
                  <a:txBody>
                    <a:bodyPr/>
                    <a:lstStyle/>
                    <a:p>
                      <a:r>
                        <a:rPr lang="en-US" dirty="0"/>
                        <a:t>10</a:t>
                      </a:r>
                    </a:p>
                  </a:txBody>
                  <a:tcPr/>
                </a:tc>
                <a:tc>
                  <a:txBody>
                    <a:bodyPr/>
                    <a:lstStyle/>
                    <a:p>
                      <a:r>
                        <a:rPr lang="en-US" dirty="0"/>
                        <a:t>12</a:t>
                      </a:r>
                    </a:p>
                  </a:txBody>
                  <a:tcPr/>
                </a:tc>
                <a:extLst>
                  <a:ext uri="{0D108BD9-81ED-4DB2-BD59-A6C34878D82A}">
                    <a16:rowId xmlns:a16="http://schemas.microsoft.com/office/drawing/2014/main" val="220724970"/>
                  </a:ext>
                </a:extLst>
              </a:tr>
            </a:tbl>
          </a:graphicData>
        </a:graphic>
      </p:graphicFrame>
    </p:spTree>
    <p:extLst>
      <p:ext uri="{BB962C8B-B14F-4D97-AF65-F5344CB8AC3E}">
        <p14:creationId xmlns:p14="http://schemas.microsoft.com/office/powerpoint/2010/main" val="2586031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472008B-1725-9535-8526-09B9D7B2DA2F}"/>
              </a:ext>
            </a:extLst>
          </p:cNvPr>
          <p:cNvSpPr txBox="1"/>
          <p:nvPr/>
        </p:nvSpPr>
        <p:spPr>
          <a:xfrm>
            <a:off x="3419594" y="390970"/>
            <a:ext cx="5028813" cy="523220"/>
          </a:xfrm>
          <a:prstGeom prst="rect">
            <a:avLst/>
          </a:prstGeom>
          <a:noFill/>
        </p:spPr>
        <p:txBody>
          <a:bodyPr wrap="none" rtlCol="0">
            <a:spAutoFit/>
          </a:bodyPr>
          <a:lstStyle/>
          <a:p>
            <a:r>
              <a:rPr lang="en-US" sz="2800" dirty="0">
                <a:solidFill>
                  <a:srgbClr val="5DE1E6"/>
                </a:solidFill>
              </a:rPr>
              <a:t>Implementation of Binary search </a:t>
            </a:r>
          </a:p>
        </p:txBody>
      </p:sp>
      <p:pic>
        <p:nvPicPr>
          <p:cNvPr id="8" name="Picture 7">
            <a:extLst>
              <a:ext uri="{FF2B5EF4-FFF2-40B4-BE49-F238E27FC236}">
                <a16:creationId xmlns:a16="http://schemas.microsoft.com/office/drawing/2014/main" id="{5591FD49-948D-541F-BA14-888C644F2868}"/>
              </a:ext>
            </a:extLst>
          </p:cNvPr>
          <p:cNvPicPr>
            <a:picLocks noChangeAspect="1"/>
          </p:cNvPicPr>
          <p:nvPr/>
        </p:nvPicPr>
        <p:blipFill>
          <a:blip r:embed="rId2"/>
          <a:stretch>
            <a:fillRect/>
          </a:stretch>
        </p:blipFill>
        <p:spPr>
          <a:xfrm>
            <a:off x="3689498" y="1152483"/>
            <a:ext cx="4489007" cy="4170261"/>
          </a:xfrm>
          <a:prstGeom prst="rect">
            <a:avLst/>
          </a:prstGeom>
        </p:spPr>
      </p:pic>
    </p:spTree>
    <p:extLst>
      <p:ext uri="{BB962C8B-B14F-4D97-AF65-F5344CB8AC3E}">
        <p14:creationId xmlns:p14="http://schemas.microsoft.com/office/powerpoint/2010/main" val="36139892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6673A-AE97-3677-872C-F405C96B0D56}"/>
              </a:ext>
            </a:extLst>
          </p:cNvPr>
          <p:cNvSpPr>
            <a:spLocks noGrp="1"/>
          </p:cNvSpPr>
          <p:nvPr>
            <p:ph type="title"/>
          </p:nvPr>
        </p:nvSpPr>
        <p:spPr>
          <a:xfrm>
            <a:off x="3835695" y="386391"/>
            <a:ext cx="4520609" cy="1325563"/>
          </a:xfrm>
        </p:spPr>
        <p:txBody>
          <a:bodyPr>
            <a:normAutofit/>
          </a:bodyPr>
          <a:lstStyle/>
          <a:p>
            <a:r>
              <a:rPr lang="en-IN" sz="3600" b="0" i="0" u="none" strike="noStrike" dirty="0">
                <a:solidFill>
                  <a:srgbClr val="5DE1E6"/>
                </a:solidFill>
                <a:effectLst/>
                <a:latin typeface="Montserrat" pitchFamily="2" charset="77"/>
              </a:rPr>
              <a:t>Quick Assessment</a:t>
            </a:r>
            <a:endParaRPr lang="en-US" sz="3600" dirty="0">
              <a:solidFill>
                <a:srgbClr val="5DE1E6"/>
              </a:solidFill>
            </a:endParaRPr>
          </a:p>
        </p:txBody>
      </p:sp>
      <p:sp>
        <p:nvSpPr>
          <p:cNvPr id="3" name="Content Placeholder 2">
            <a:extLst>
              <a:ext uri="{FF2B5EF4-FFF2-40B4-BE49-F238E27FC236}">
                <a16:creationId xmlns:a16="http://schemas.microsoft.com/office/drawing/2014/main" id="{C98E8FE5-48B9-4CC9-91FD-E51659C3CFA4}"/>
              </a:ext>
            </a:extLst>
          </p:cNvPr>
          <p:cNvSpPr>
            <a:spLocks noGrp="1"/>
          </p:cNvSpPr>
          <p:nvPr>
            <p:ph idx="1"/>
          </p:nvPr>
        </p:nvSpPr>
        <p:spPr>
          <a:xfrm>
            <a:off x="838198" y="1595108"/>
            <a:ext cx="10740657" cy="4351338"/>
          </a:xfrm>
        </p:spPr>
        <p:txBody>
          <a:bodyPr/>
          <a:lstStyle/>
          <a:p>
            <a:pPr marL="514350" indent="-514350">
              <a:buAutoNum type="arabicPeriod"/>
            </a:pPr>
            <a:r>
              <a:rPr lang="en-US" dirty="0">
                <a:solidFill>
                  <a:schemeClr val="bg1"/>
                </a:solidFill>
                <a:latin typeface="+mj-lt"/>
              </a:rPr>
              <a:t>You have been given a number n. </a:t>
            </a:r>
            <a:r>
              <a:rPr lang="en-IN" b="1" i="0" dirty="0">
                <a:solidFill>
                  <a:schemeClr val="bg1"/>
                </a:solidFill>
                <a:effectLst/>
                <a:latin typeface="+mj-lt"/>
              </a:rPr>
              <a:t>Check if the given number is perfect square </a:t>
            </a:r>
            <a:r>
              <a:rPr lang="en-US" dirty="0">
                <a:solidFill>
                  <a:schemeClr val="bg1"/>
                </a:solidFill>
                <a:latin typeface="+mj-lt"/>
              </a:rPr>
              <a:t>or not.</a:t>
            </a:r>
          </a:p>
          <a:p>
            <a:pPr marL="514350" indent="-514350">
              <a:buFont typeface="Arial" panose="020B0604020202020204" pitchFamily="34" charset="0"/>
              <a:buAutoNum type="arabicPeriod"/>
            </a:pPr>
            <a:r>
              <a:rPr lang="en-US" dirty="0">
                <a:solidFill>
                  <a:schemeClr val="bg1"/>
                </a:solidFill>
                <a:latin typeface="+mj-lt"/>
              </a:rPr>
              <a:t>You have been given n numbers. Return the first number greater than or equal to x.</a:t>
            </a:r>
          </a:p>
          <a:p>
            <a:pPr marL="514350" indent="-514350">
              <a:buFont typeface="Arial" panose="020B0604020202020204" pitchFamily="34" charset="0"/>
              <a:buAutoNum type="arabicPeriod"/>
            </a:pPr>
            <a:r>
              <a:rPr lang="en-IN" i="0" dirty="0">
                <a:solidFill>
                  <a:schemeClr val="bg1"/>
                </a:solidFill>
                <a:effectLst/>
                <a:latin typeface="Gill Sans MT" panose="020B0502020104020203" pitchFamily="34" charset="77"/>
              </a:rPr>
              <a:t>Find the maximum element in an array which is first increasing and then decreasing.</a:t>
            </a:r>
          </a:p>
        </p:txBody>
      </p:sp>
    </p:spTree>
    <p:extLst>
      <p:ext uri="{BB962C8B-B14F-4D97-AF65-F5344CB8AC3E}">
        <p14:creationId xmlns:p14="http://schemas.microsoft.com/office/powerpoint/2010/main" val="26785213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D1418-7FCA-A20C-616D-92E2A2F946C2}"/>
              </a:ext>
            </a:extLst>
          </p:cNvPr>
          <p:cNvPicPr>
            <a:picLocks noChangeAspect="1"/>
          </p:cNvPicPr>
          <p:nvPr/>
        </p:nvPicPr>
        <p:blipFill>
          <a:blip r:embed="rId2"/>
          <a:stretch>
            <a:fillRect/>
          </a:stretch>
        </p:blipFill>
        <p:spPr>
          <a:xfrm>
            <a:off x="3703674" y="1278755"/>
            <a:ext cx="4784651" cy="4300490"/>
          </a:xfrm>
          <a:prstGeom prst="rect">
            <a:avLst/>
          </a:prstGeom>
        </p:spPr>
      </p:pic>
    </p:spTree>
    <p:extLst>
      <p:ext uri="{BB962C8B-B14F-4D97-AF65-F5344CB8AC3E}">
        <p14:creationId xmlns:p14="http://schemas.microsoft.com/office/powerpoint/2010/main" val="22001975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812848-5253-7114-3E23-4DD5C3BFA19F}"/>
              </a:ext>
            </a:extLst>
          </p:cNvPr>
          <p:cNvPicPr>
            <a:picLocks noChangeAspect="1"/>
          </p:cNvPicPr>
          <p:nvPr/>
        </p:nvPicPr>
        <p:blipFill>
          <a:blip r:embed="rId2"/>
          <a:stretch>
            <a:fillRect/>
          </a:stretch>
        </p:blipFill>
        <p:spPr>
          <a:xfrm>
            <a:off x="2470150" y="1409700"/>
            <a:ext cx="7251700" cy="4038600"/>
          </a:xfrm>
          <a:prstGeom prst="rect">
            <a:avLst/>
          </a:prstGeom>
        </p:spPr>
      </p:pic>
    </p:spTree>
    <p:extLst>
      <p:ext uri="{BB962C8B-B14F-4D97-AF65-F5344CB8AC3E}">
        <p14:creationId xmlns:p14="http://schemas.microsoft.com/office/powerpoint/2010/main" val="4006687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EC55C-CCA0-0BAD-56E5-3B8B3814BE7A}"/>
              </a:ext>
            </a:extLst>
          </p:cNvPr>
          <p:cNvSpPr>
            <a:spLocks noGrp="1"/>
          </p:cNvSpPr>
          <p:nvPr>
            <p:ph type="title"/>
          </p:nvPr>
        </p:nvSpPr>
        <p:spPr>
          <a:xfrm>
            <a:off x="1933132" y="372471"/>
            <a:ext cx="8325736" cy="1325563"/>
          </a:xfrm>
        </p:spPr>
        <p:txBody>
          <a:bodyPr>
            <a:normAutofit/>
          </a:bodyPr>
          <a:lstStyle/>
          <a:p>
            <a:r>
              <a:rPr lang="en-IN" sz="5400" dirty="0">
                <a:solidFill>
                  <a:srgbClr val="5DE1E6"/>
                </a:solidFill>
                <a:effectLst/>
                <a:ea typeface="Verdana" panose="020B0604030504040204" pitchFamily="34" charset="0"/>
                <a:cs typeface="Verdana" panose="020B0604030504040204" pitchFamily="34" charset="0"/>
              </a:rPr>
              <a:t>BINARY SEARCH ON ANSWER</a:t>
            </a:r>
            <a:endParaRPr lang="en-US" dirty="0">
              <a:solidFill>
                <a:srgbClr val="5DE1E6"/>
              </a:solidFill>
              <a:ea typeface="Verdana" panose="020B0604030504040204" pitchFamily="34" charset="0"/>
              <a:cs typeface="Verdana" panose="020B0604030504040204" pitchFamily="34" charset="0"/>
            </a:endParaRPr>
          </a:p>
        </p:txBody>
      </p:sp>
      <p:sp>
        <p:nvSpPr>
          <p:cNvPr id="3" name="Content Placeholder 2">
            <a:extLst>
              <a:ext uri="{FF2B5EF4-FFF2-40B4-BE49-F238E27FC236}">
                <a16:creationId xmlns:a16="http://schemas.microsoft.com/office/drawing/2014/main" id="{EA5B0D6D-7DDE-1EBB-2745-1444B6311E9E}"/>
              </a:ext>
            </a:extLst>
          </p:cNvPr>
          <p:cNvSpPr>
            <a:spLocks noGrp="1"/>
          </p:cNvSpPr>
          <p:nvPr>
            <p:ph idx="1"/>
          </p:nvPr>
        </p:nvSpPr>
        <p:spPr/>
        <p:txBody>
          <a:bodyPr>
            <a:normAutofit/>
          </a:bodyPr>
          <a:lstStyle/>
          <a:p>
            <a:r>
              <a:rPr lang="en-IN" b="0" dirty="0">
                <a:solidFill>
                  <a:schemeClr val="bg1"/>
                </a:solidFill>
                <a:effectLst/>
                <a:latin typeface="AvenirNext" panose="020B0503020202020204" pitchFamily="34" charset="0"/>
              </a:rPr>
              <a:t>Binary search can be applied to all problems where the state of a condition changes only once. </a:t>
            </a:r>
            <a:endParaRPr lang="en-IN" dirty="0">
              <a:solidFill>
                <a:schemeClr val="bg1"/>
              </a:solidFill>
              <a:effectLst/>
            </a:endParaRPr>
          </a:p>
          <a:p>
            <a:r>
              <a:rPr lang="en-IN" b="0" dirty="0">
                <a:solidFill>
                  <a:schemeClr val="bg1"/>
                </a:solidFill>
                <a:effectLst/>
                <a:latin typeface="AvenirNext" panose="020B0503020202020204" pitchFamily="34" charset="0"/>
              </a:rPr>
              <a:t>Multiple true followed by multiple false or multiple false followed by multiple true values. </a:t>
            </a:r>
          </a:p>
          <a:p>
            <a:pPr marL="0" indent="0">
              <a:buNone/>
            </a:pPr>
            <a:r>
              <a:rPr lang="en-IN" dirty="0">
                <a:solidFill>
                  <a:schemeClr val="bg1"/>
                </a:solidFill>
                <a:latin typeface="AvenirNext" panose="020B0503020202020204" pitchFamily="34" charset="0"/>
              </a:rPr>
              <a:t>Problems –</a:t>
            </a:r>
          </a:p>
          <a:p>
            <a:r>
              <a:rPr lang="en-IN" dirty="0">
                <a:solidFill>
                  <a:schemeClr val="bg1"/>
                </a:solidFill>
                <a:latin typeface="AvenirNext" panose="020B0503020202020204" pitchFamily="34" charset="0"/>
              </a:rPr>
              <a:t>Mic Testing Problem</a:t>
            </a:r>
          </a:p>
          <a:p>
            <a:r>
              <a:rPr lang="en-IN" dirty="0">
                <a:solidFill>
                  <a:schemeClr val="bg1"/>
                </a:solidFill>
                <a:effectLst/>
                <a:latin typeface="AvenirNext" panose="020B0503020202020204" pitchFamily="34" charset="0"/>
                <a:hlinkClick r:id="rId2">
                  <a:extLst>
                    <a:ext uri="{A12FA001-AC4F-418D-AE19-62706E023703}">
                      <ahyp:hlinkClr xmlns:ahyp="http://schemas.microsoft.com/office/drawing/2018/hyperlinkcolor" val="tx"/>
                    </a:ext>
                  </a:extLst>
                </a:hlinkClick>
              </a:rPr>
              <a:t>Wood Cutting Problem</a:t>
            </a:r>
            <a:endParaRPr lang="en-IN" dirty="0">
              <a:solidFill>
                <a:schemeClr val="bg1"/>
              </a:solidFill>
              <a:effectLst/>
            </a:endParaRPr>
          </a:p>
        </p:txBody>
      </p:sp>
    </p:spTree>
    <p:extLst>
      <p:ext uri="{BB962C8B-B14F-4D97-AF65-F5344CB8AC3E}">
        <p14:creationId xmlns:p14="http://schemas.microsoft.com/office/powerpoint/2010/main" val="11726748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DCD08-90E9-52C9-4C49-D3C5A73BC9A8}"/>
              </a:ext>
            </a:extLst>
          </p:cNvPr>
          <p:cNvSpPr>
            <a:spLocks noGrp="1"/>
          </p:cNvSpPr>
          <p:nvPr>
            <p:ph type="title"/>
          </p:nvPr>
        </p:nvSpPr>
        <p:spPr>
          <a:xfrm>
            <a:off x="4506432" y="269432"/>
            <a:ext cx="3179136" cy="1325563"/>
          </a:xfrm>
        </p:spPr>
        <p:txBody>
          <a:bodyPr/>
          <a:lstStyle/>
          <a:p>
            <a:r>
              <a:rPr lang="en-US" dirty="0">
                <a:solidFill>
                  <a:schemeClr val="bg1"/>
                </a:solidFill>
                <a:latin typeface="Gill Sans MT" panose="020B0502020104020203" pitchFamily="34" charset="77"/>
              </a:rPr>
              <a:t>Two pointers</a:t>
            </a:r>
          </a:p>
        </p:txBody>
      </p:sp>
      <p:sp>
        <p:nvSpPr>
          <p:cNvPr id="3" name="Content Placeholder 2">
            <a:extLst>
              <a:ext uri="{FF2B5EF4-FFF2-40B4-BE49-F238E27FC236}">
                <a16:creationId xmlns:a16="http://schemas.microsoft.com/office/drawing/2014/main" id="{9C139989-B4A9-1FE9-C226-D5FCE5FD83B2}"/>
              </a:ext>
            </a:extLst>
          </p:cNvPr>
          <p:cNvSpPr>
            <a:spLocks noGrp="1"/>
          </p:cNvSpPr>
          <p:nvPr>
            <p:ph idx="1"/>
          </p:nvPr>
        </p:nvSpPr>
        <p:spPr>
          <a:xfrm>
            <a:off x="838200" y="1594995"/>
            <a:ext cx="10515600" cy="4351338"/>
          </a:xfrm>
        </p:spPr>
        <p:txBody>
          <a:bodyPr/>
          <a:lstStyle/>
          <a:p>
            <a:pPr marL="0" indent="0">
              <a:buNone/>
            </a:pPr>
            <a:r>
              <a:rPr lang="en-IN" b="0" i="0" dirty="0">
                <a:solidFill>
                  <a:schemeClr val="bg1"/>
                </a:solidFill>
                <a:effectLst/>
                <a:latin typeface="+mj-lt"/>
              </a:rPr>
              <a:t>Two pointers is really an easy and effective technique that is typically used for searching pairs in a sorted array.</a:t>
            </a:r>
          </a:p>
          <a:p>
            <a:pPr marL="0" indent="0">
              <a:buNone/>
            </a:pPr>
            <a:r>
              <a:rPr lang="en-IN" dirty="0">
                <a:solidFill>
                  <a:schemeClr val="bg1"/>
                </a:solidFill>
                <a:latin typeface="+mj-lt"/>
              </a:rPr>
              <a:t>Q.</a:t>
            </a:r>
            <a:r>
              <a:rPr lang="en-IN" b="0" i="0" dirty="0">
                <a:solidFill>
                  <a:srgbClr val="273239"/>
                </a:solidFill>
                <a:effectLst/>
                <a:latin typeface="+mj-lt"/>
              </a:rPr>
              <a:t> </a:t>
            </a:r>
            <a:r>
              <a:rPr lang="en-IN" b="0" i="0" dirty="0">
                <a:solidFill>
                  <a:schemeClr val="bg1"/>
                </a:solidFill>
                <a:effectLst/>
                <a:latin typeface="+mj-lt"/>
              </a:rPr>
              <a:t>Given a sorted array A (sorted in ascending order), having N integers, find if there exists any pair of elements (A[i], A[j]) such that their sum is equal to X.</a:t>
            </a:r>
            <a:endParaRPr lang="en-US" dirty="0">
              <a:solidFill>
                <a:schemeClr val="bg1"/>
              </a:solidFill>
              <a:latin typeface="+mj-lt"/>
            </a:endParaRPr>
          </a:p>
        </p:txBody>
      </p:sp>
    </p:spTree>
    <p:extLst>
      <p:ext uri="{BB962C8B-B14F-4D97-AF65-F5344CB8AC3E}">
        <p14:creationId xmlns:p14="http://schemas.microsoft.com/office/powerpoint/2010/main" val="19607355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4C166C-52DB-D9DC-76DD-502E85C21800}"/>
              </a:ext>
            </a:extLst>
          </p:cNvPr>
          <p:cNvPicPr>
            <a:picLocks noChangeAspect="1"/>
          </p:cNvPicPr>
          <p:nvPr/>
        </p:nvPicPr>
        <p:blipFill>
          <a:blip r:embed="rId2"/>
          <a:stretch>
            <a:fillRect/>
          </a:stretch>
        </p:blipFill>
        <p:spPr>
          <a:xfrm>
            <a:off x="1981348" y="233151"/>
            <a:ext cx="7772400" cy="6391698"/>
          </a:xfrm>
          <a:prstGeom prst="rect">
            <a:avLst/>
          </a:prstGeom>
        </p:spPr>
      </p:pic>
    </p:spTree>
    <p:extLst>
      <p:ext uri="{BB962C8B-B14F-4D97-AF65-F5344CB8AC3E}">
        <p14:creationId xmlns:p14="http://schemas.microsoft.com/office/powerpoint/2010/main" val="1992922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47EB216-E753-AAD0-9A10-4C22CB15A2B1}"/>
              </a:ext>
            </a:extLst>
          </p:cNvPr>
          <p:cNvPicPr>
            <a:picLocks noChangeAspect="1"/>
          </p:cNvPicPr>
          <p:nvPr/>
        </p:nvPicPr>
        <p:blipFill>
          <a:blip r:embed="rId2"/>
          <a:stretch>
            <a:fillRect/>
          </a:stretch>
        </p:blipFill>
        <p:spPr>
          <a:xfrm>
            <a:off x="1249871" y="745052"/>
            <a:ext cx="9692257" cy="5046149"/>
          </a:xfrm>
          <a:prstGeom prst="rect">
            <a:avLst/>
          </a:prstGeom>
        </p:spPr>
      </p:pic>
    </p:spTree>
    <p:extLst>
      <p:ext uri="{BB962C8B-B14F-4D97-AF65-F5344CB8AC3E}">
        <p14:creationId xmlns:p14="http://schemas.microsoft.com/office/powerpoint/2010/main" val="24358111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A3357-CBF4-EB30-4876-314AE39AC610}"/>
              </a:ext>
            </a:extLst>
          </p:cNvPr>
          <p:cNvSpPr>
            <a:spLocks noGrp="1"/>
          </p:cNvSpPr>
          <p:nvPr>
            <p:ph type="title"/>
          </p:nvPr>
        </p:nvSpPr>
        <p:spPr>
          <a:xfrm>
            <a:off x="2076007" y="343860"/>
            <a:ext cx="8039986" cy="1325563"/>
          </a:xfrm>
        </p:spPr>
        <p:txBody>
          <a:bodyPr>
            <a:normAutofit/>
          </a:bodyPr>
          <a:lstStyle/>
          <a:p>
            <a:r>
              <a:rPr lang="en-IN" sz="4800" dirty="0">
                <a:solidFill>
                  <a:schemeClr val="bg1"/>
                </a:solidFill>
                <a:effectLst/>
                <a:latin typeface="Gill Sans MT" panose="020B0502020104020203" pitchFamily="34" charset="77"/>
              </a:rPr>
              <a:t>TIME COMPLEXITY ANALYSIS </a:t>
            </a:r>
            <a:endParaRPr lang="en-US" sz="4800" dirty="0">
              <a:solidFill>
                <a:schemeClr val="bg1"/>
              </a:solidFill>
              <a:latin typeface="Gill Sans MT" panose="020B0502020104020203" pitchFamily="34" charset="77"/>
            </a:endParaRPr>
          </a:p>
        </p:txBody>
      </p:sp>
      <p:sp>
        <p:nvSpPr>
          <p:cNvPr id="3" name="Content Placeholder 2">
            <a:extLst>
              <a:ext uri="{FF2B5EF4-FFF2-40B4-BE49-F238E27FC236}">
                <a16:creationId xmlns:a16="http://schemas.microsoft.com/office/drawing/2014/main" id="{BB7112B0-9426-E52A-5862-2CE2CF2908E6}"/>
              </a:ext>
            </a:extLst>
          </p:cNvPr>
          <p:cNvSpPr>
            <a:spLocks noGrp="1"/>
          </p:cNvSpPr>
          <p:nvPr>
            <p:ph idx="1"/>
          </p:nvPr>
        </p:nvSpPr>
        <p:spPr/>
        <p:txBody>
          <a:bodyPr>
            <a:normAutofit/>
          </a:bodyPr>
          <a:lstStyle/>
          <a:p>
            <a:r>
              <a:rPr lang="en-IN" sz="2400" b="0" dirty="0">
                <a:solidFill>
                  <a:schemeClr val="bg1"/>
                </a:solidFill>
                <a:effectLst/>
                <a:latin typeface="AvenirNext" panose="020B0503020202020204" pitchFamily="34" charset="0"/>
              </a:rPr>
              <a:t>Note: </a:t>
            </a:r>
            <a:r>
              <a:rPr lang="en-IN" sz="2400" b="1" i="1" dirty="0">
                <a:solidFill>
                  <a:schemeClr val="bg1"/>
                </a:solidFill>
                <a:effectLst/>
                <a:latin typeface="AvenirNext" panose="020B0503020202020204" pitchFamily="34" charset="0"/>
              </a:rPr>
              <a:t>l </a:t>
            </a:r>
            <a:r>
              <a:rPr lang="en-IN" sz="2400" b="0" dirty="0">
                <a:solidFill>
                  <a:schemeClr val="bg1"/>
                </a:solidFill>
                <a:effectLst/>
                <a:latin typeface="AvenirNext" panose="020B0503020202020204" pitchFamily="34" charset="0"/>
              </a:rPr>
              <a:t>is always incremented and never decremented (vice versa for </a:t>
            </a:r>
            <a:r>
              <a:rPr lang="en-IN" sz="2400" b="1" i="1" dirty="0">
                <a:solidFill>
                  <a:schemeClr val="bg1"/>
                </a:solidFill>
                <a:effectLst/>
                <a:latin typeface="AvenirNext" panose="020B0503020202020204" pitchFamily="34" charset="0"/>
              </a:rPr>
              <a:t>r</a:t>
            </a:r>
            <a:r>
              <a:rPr lang="en-IN" sz="2400" b="0" dirty="0">
                <a:solidFill>
                  <a:schemeClr val="bg1"/>
                </a:solidFill>
                <a:effectLst/>
                <a:latin typeface="AvenirNext" panose="020B0503020202020204" pitchFamily="34" charset="0"/>
              </a:rPr>
              <a:t>). </a:t>
            </a:r>
          </a:p>
          <a:p>
            <a:r>
              <a:rPr lang="en-IN" sz="2400" b="0" dirty="0">
                <a:solidFill>
                  <a:schemeClr val="bg1"/>
                </a:solidFill>
                <a:effectLst/>
                <a:latin typeface="AvenirNext" panose="020B0503020202020204" pitchFamily="34" charset="0"/>
              </a:rPr>
              <a:t>Therefore </a:t>
            </a:r>
            <a:r>
              <a:rPr lang="en-IN" sz="2400" b="1" i="1" dirty="0">
                <a:solidFill>
                  <a:schemeClr val="bg1"/>
                </a:solidFill>
                <a:effectLst/>
                <a:latin typeface="AvenirNext" panose="020B0503020202020204" pitchFamily="34" charset="0"/>
              </a:rPr>
              <a:t>l </a:t>
            </a:r>
            <a:r>
              <a:rPr lang="en-IN" sz="2400" b="0" dirty="0">
                <a:solidFill>
                  <a:schemeClr val="bg1"/>
                </a:solidFill>
                <a:effectLst/>
                <a:latin typeface="AvenirNext" panose="020B0503020202020204" pitchFamily="34" charset="0"/>
              </a:rPr>
              <a:t>can be incremented a maximum of </a:t>
            </a:r>
            <a:r>
              <a:rPr lang="en-IN" sz="2400" b="1" i="1" dirty="0">
                <a:solidFill>
                  <a:schemeClr val="bg1"/>
                </a:solidFill>
                <a:effectLst/>
                <a:latin typeface="AvenirNext" panose="020B0503020202020204" pitchFamily="34" charset="0"/>
              </a:rPr>
              <a:t>n </a:t>
            </a:r>
            <a:r>
              <a:rPr lang="en-IN" sz="2400" b="0" dirty="0">
                <a:solidFill>
                  <a:schemeClr val="bg1"/>
                </a:solidFill>
                <a:effectLst/>
                <a:latin typeface="AvenirNext" panose="020B0503020202020204" pitchFamily="34" charset="0"/>
              </a:rPr>
              <a:t>times and </a:t>
            </a:r>
            <a:r>
              <a:rPr lang="en-IN" sz="2400" b="1" i="1" dirty="0">
                <a:solidFill>
                  <a:schemeClr val="bg1"/>
                </a:solidFill>
                <a:effectLst/>
                <a:latin typeface="AvenirNext" panose="020B0503020202020204" pitchFamily="34" charset="0"/>
              </a:rPr>
              <a:t>r </a:t>
            </a:r>
            <a:r>
              <a:rPr lang="en-IN" sz="2400" b="0" dirty="0">
                <a:solidFill>
                  <a:schemeClr val="bg1"/>
                </a:solidFill>
                <a:effectLst/>
                <a:latin typeface="AvenirNext" panose="020B0503020202020204" pitchFamily="34" charset="0"/>
              </a:rPr>
              <a:t>can be </a:t>
            </a:r>
            <a:endParaRPr lang="en-IN" sz="2400" dirty="0">
              <a:solidFill>
                <a:schemeClr val="bg1"/>
              </a:solidFill>
              <a:effectLst/>
            </a:endParaRPr>
          </a:p>
          <a:p>
            <a:r>
              <a:rPr lang="en-IN" sz="2400" b="0" dirty="0">
                <a:solidFill>
                  <a:schemeClr val="bg1"/>
                </a:solidFill>
                <a:effectLst/>
                <a:latin typeface="AvenirNext" panose="020B0503020202020204" pitchFamily="34" charset="0"/>
              </a:rPr>
              <a:t>decremented a maximum of n times. Therefore the time complexity is O(</a:t>
            </a:r>
            <a:r>
              <a:rPr lang="en-IN" sz="2400" b="1" i="1" dirty="0">
                <a:solidFill>
                  <a:schemeClr val="bg1"/>
                </a:solidFill>
                <a:effectLst/>
                <a:latin typeface="AvenirNext" panose="020B0503020202020204" pitchFamily="34" charset="0"/>
              </a:rPr>
              <a:t>N</a:t>
            </a:r>
            <a:r>
              <a:rPr lang="en-IN" sz="2400" b="0" dirty="0">
                <a:solidFill>
                  <a:schemeClr val="bg1"/>
                </a:solidFill>
                <a:effectLst/>
                <a:latin typeface="AvenirNext" panose="020B0503020202020204" pitchFamily="34" charset="0"/>
              </a:rPr>
              <a:t>). </a:t>
            </a:r>
            <a:endParaRPr lang="en-IN" sz="2400" dirty="0">
              <a:solidFill>
                <a:schemeClr val="bg1"/>
              </a:solidFill>
              <a:effectLst/>
            </a:endParaRPr>
          </a:p>
          <a:p>
            <a:endParaRPr lang="en-US" sz="2400" dirty="0">
              <a:solidFill>
                <a:schemeClr val="bg1"/>
              </a:solidFill>
            </a:endParaRPr>
          </a:p>
        </p:txBody>
      </p:sp>
    </p:spTree>
    <p:extLst>
      <p:ext uri="{BB962C8B-B14F-4D97-AF65-F5344CB8AC3E}">
        <p14:creationId xmlns:p14="http://schemas.microsoft.com/office/powerpoint/2010/main" val="4187488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463602-CBDD-D937-D76D-CCD71BFB7BDF}"/>
              </a:ext>
            </a:extLst>
          </p:cNvPr>
          <p:cNvSpPr>
            <a:spLocks noGrp="1"/>
          </p:cNvSpPr>
          <p:nvPr>
            <p:ph idx="1"/>
          </p:nvPr>
        </p:nvSpPr>
        <p:spPr/>
        <p:txBody>
          <a:bodyPr/>
          <a:lstStyle/>
          <a:p>
            <a:pPr marL="514350" indent="-514350">
              <a:buFont typeface="+mj-lt"/>
              <a:buAutoNum type="arabicPeriod"/>
            </a:pPr>
            <a:r>
              <a:rPr lang="en-IN" b="0" i="0" dirty="0">
                <a:solidFill>
                  <a:schemeClr val="bg1"/>
                </a:solidFill>
                <a:effectLst/>
                <a:latin typeface="urw-din"/>
              </a:rPr>
              <a:t>Given an array and a value, find if there is a triplet in array whose sum is equal to the given value.</a:t>
            </a:r>
          </a:p>
          <a:p>
            <a:pPr marL="514350" indent="-514350">
              <a:buFont typeface="+mj-lt"/>
              <a:buAutoNum type="arabicPeriod"/>
            </a:pPr>
            <a:r>
              <a:rPr lang="en-IN" dirty="0">
                <a:solidFill>
                  <a:schemeClr val="bg1"/>
                </a:solidFill>
                <a:latin typeface="urw-din"/>
                <a:hlinkClick r:id="rId2">
                  <a:extLst>
                    <a:ext uri="{A12FA001-AC4F-418D-AE19-62706E023703}">
                      <ahyp:hlinkClr xmlns:ahyp="http://schemas.microsoft.com/office/drawing/2018/hyperlinkcolor" val="tx"/>
                    </a:ext>
                  </a:extLst>
                </a:hlinkClick>
              </a:rPr>
              <a:t>Number of Pairs</a:t>
            </a:r>
            <a:r>
              <a:rPr lang="en-IN" b="0" i="0" dirty="0">
                <a:solidFill>
                  <a:schemeClr val="bg1"/>
                </a:solidFill>
                <a:effectLst/>
                <a:latin typeface="urw-din"/>
                <a:hlinkClick r:id="rId2">
                  <a:extLst>
                    <a:ext uri="{A12FA001-AC4F-418D-AE19-62706E023703}">
                      <ahyp:hlinkClr xmlns:ahyp="http://schemas.microsoft.com/office/drawing/2018/hyperlinkcolor" val="tx"/>
                    </a:ext>
                  </a:extLst>
                </a:hlinkClick>
              </a:rPr>
              <a:t> </a:t>
            </a:r>
            <a:endParaRPr lang="en-US" dirty="0">
              <a:solidFill>
                <a:schemeClr val="bg1"/>
              </a:solidFill>
            </a:endParaRPr>
          </a:p>
        </p:txBody>
      </p:sp>
      <p:sp>
        <p:nvSpPr>
          <p:cNvPr id="4" name="Title 1">
            <a:extLst>
              <a:ext uri="{FF2B5EF4-FFF2-40B4-BE49-F238E27FC236}">
                <a16:creationId xmlns:a16="http://schemas.microsoft.com/office/drawing/2014/main" id="{0C1014C3-B9CF-4463-E409-0FCEBCA3F5BF}"/>
              </a:ext>
            </a:extLst>
          </p:cNvPr>
          <p:cNvSpPr>
            <a:spLocks noGrp="1"/>
          </p:cNvSpPr>
          <p:nvPr>
            <p:ph type="title"/>
          </p:nvPr>
        </p:nvSpPr>
        <p:spPr>
          <a:xfrm>
            <a:off x="3835695" y="386391"/>
            <a:ext cx="4520609" cy="1325563"/>
          </a:xfrm>
        </p:spPr>
        <p:txBody>
          <a:bodyPr>
            <a:normAutofit/>
          </a:bodyPr>
          <a:lstStyle/>
          <a:p>
            <a:r>
              <a:rPr lang="en-IN" sz="3600" b="0" i="0" u="none" strike="noStrike" dirty="0">
                <a:solidFill>
                  <a:srgbClr val="5DE1E6"/>
                </a:solidFill>
                <a:effectLst/>
                <a:latin typeface="Montserrat" pitchFamily="2" charset="77"/>
              </a:rPr>
              <a:t>Quick Assessment</a:t>
            </a:r>
            <a:endParaRPr lang="en-US" sz="3600" dirty="0">
              <a:solidFill>
                <a:srgbClr val="5DE1E6"/>
              </a:solidFill>
            </a:endParaRPr>
          </a:p>
        </p:txBody>
      </p:sp>
    </p:spTree>
    <p:extLst>
      <p:ext uri="{BB962C8B-B14F-4D97-AF65-F5344CB8AC3E}">
        <p14:creationId xmlns:p14="http://schemas.microsoft.com/office/powerpoint/2010/main" val="2100734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6FE7694-45C0-E84D-48F7-62ADE63BEF72}"/>
              </a:ext>
            </a:extLst>
          </p:cNvPr>
          <p:cNvPicPr>
            <a:picLocks noChangeAspect="1"/>
          </p:cNvPicPr>
          <p:nvPr/>
        </p:nvPicPr>
        <p:blipFill>
          <a:blip r:embed="rId2"/>
          <a:stretch>
            <a:fillRect/>
          </a:stretch>
        </p:blipFill>
        <p:spPr>
          <a:xfrm>
            <a:off x="2209800" y="1242532"/>
            <a:ext cx="7772400" cy="4156492"/>
          </a:xfrm>
          <a:prstGeom prst="rect">
            <a:avLst/>
          </a:prstGeom>
        </p:spPr>
      </p:pic>
    </p:spTree>
    <p:extLst>
      <p:ext uri="{BB962C8B-B14F-4D97-AF65-F5344CB8AC3E}">
        <p14:creationId xmlns:p14="http://schemas.microsoft.com/office/powerpoint/2010/main" val="7599817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7B7C2-4233-2641-DA60-337C97F83B2D}"/>
              </a:ext>
            </a:extLst>
          </p:cNvPr>
          <p:cNvSpPr>
            <a:spLocks noGrp="1"/>
          </p:cNvSpPr>
          <p:nvPr>
            <p:ph type="title"/>
          </p:nvPr>
        </p:nvSpPr>
        <p:spPr/>
        <p:txBody>
          <a:bodyPr/>
          <a:lstStyle/>
          <a:p>
            <a:r>
              <a:rPr lang="en-IN" b="0" i="0" dirty="0">
                <a:solidFill>
                  <a:schemeClr val="bg1"/>
                </a:solidFill>
                <a:effectLst/>
                <a:latin typeface="Gill Sans MT" panose="020B0502020104020203" pitchFamily="34" charset="77"/>
              </a:rPr>
              <a:t>                     Greedy Algorithm</a:t>
            </a:r>
            <a:endParaRPr lang="en-US" dirty="0">
              <a:solidFill>
                <a:schemeClr val="bg1"/>
              </a:solidFill>
              <a:latin typeface="Gill Sans MT" panose="020B0502020104020203" pitchFamily="34" charset="77"/>
            </a:endParaRPr>
          </a:p>
        </p:txBody>
      </p:sp>
      <p:sp>
        <p:nvSpPr>
          <p:cNvPr id="3" name="Content Placeholder 2">
            <a:extLst>
              <a:ext uri="{FF2B5EF4-FFF2-40B4-BE49-F238E27FC236}">
                <a16:creationId xmlns:a16="http://schemas.microsoft.com/office/drawing/2014/main" id="{8628F49E-18E0-D8FF-25FF-76D8CDFFCAD5}"/>
              </a:ext>
            </a:extLst>
          </p:cNvPr>
          <p:cNvSpPr>
            <a:spLocks noGrp="1"/>
          </p:cNvSpPr>
          <p:nvPr>
            <p:ph idx="1"/>
          </p:nvPr>
        </p:nvSpPr>
        <p:spPr/>
        <p:txBody>
          <a:bodyPr>
            <a:normAutofit/>
          </a:bodyPr>
          <a:lstStyle/>
          <a:p>
            <a:pPr marL="0" indent="0">
              <a:buNone/>
            </a:pPr>
            <a:r>
              <a:rPr lang="en-IN" sz="2400" b="0" i="0" dirty="0">
                <a:solidFill>
                  <a:schemeClr val="bg1"/>
                </a:solidFill>
                <a:effectLst/>
                <a:latin typeface="+mj-lt"/>
              </a:rPr>
              <a:t>Greedy is an algorithmic paradigm that builds up a solution piece by piece, always choosing the next piece that offers the most obvious and immediate benefit. Greedy algorithms are used for optimization problems.</a:t>
            </a:r>
          </a:p>
          <a:p>
            <a:pPr marL="0" indent="0">
              <a:buNone/>
            </a:pPr>
            <a:r>
              <a:rPr lang="en-IN" sz="2400" b="0" i="0" dirty="0">
                <a:solidFill>
                  <a:schemeClr val="bg1"/>
                </a:solidFill>
                <a:effectLst/>
                <a:latin typeface="+mj-lt"/>
              </a:rPr>
              <a:t>An optimization problem can be solved using Greedy if the problem has the following property:</a:t>
            </a:r>
            <a:r>
              <a:rPr lang="en-IN" sz="2400" b="0" i="1" dirty="0">
                <a:solidFill>
                  <a:schemeClr val="bg1"/>
                </a:solidFill>
                <a:effectLst/>
                <a:latin typeface="+mj-lt"/>
              </a:rPr>
              <a:t> At every step, we can make a choice that looks best at the moment, and we get the optimal solution of the complete problem</a:t>
            </a:r>
            <a:r>
              <a:rPr lang="en-IN" sz="2400" b="0" i="0" dirty="0">
                <a:solidFill>
                  <a:schemeClr val="bg1"/>
                </a:solidFill>
                <a:effectLst/>
                <a:latin typeface="+mj-lt"/>
              </a:rPr>
              <a:t>. </a:t>
            </a:r>
            <a:endParaRPr lang="en-US" sz="2400" dirty="0">
              <a:solidFill>
                <a:schemeClr val="bg1"/>
              </a:solidFill>
              <a:latin typeface="+mj-lt"/>
            </a:endParaRPr>
          </a:p>
        </p:txBody>
      </p:sp>
    </p:spTree>
    <p:extLst>
      <p:ext uri="{BB962C8B-B14F-4D97-AF65-F5344CB8AC3E}">
        <p14:creationId xmlns:p14="http://schemas.microsoft.com/office/powerpoint/2010/main" val="23940118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EA6CDB2-C64D-147A-8AC5-32754A1A1A0A}"/>
              </a:ext>
            </a:extLst>
          </p:cNvPr>
          <p:cNvSpPr>
            <a:spLocks noGrp="1"/>
          </p:cNvSpPr>
          <p:nvPr>
            <p:ph idx="1"/>
          </p:nvPr>
        </p:nvSpPr>
        <p:spPr>
          <a:xfrm>
            <a:off x="838200" y="1424763"/>
            <a:ext cx="10515600" cy="5046846"/>
          </a:xfrm>
        </p:spPr>
        <p:txBody>
          <a:bodyPr>
            <a:normAutofit lnSpcReduction="10000"/>
          </a:bodyPr>
          <a:lstStyle/>
          <a:p>
            <a:pPr marL="514350" indent="-514350">
              <a:buFont typeface="+mj-lt"/>
              <a:buAutoNum type="arabicPeriod"/>
            </a:pPr>
            <a:r>
              <a:rPr lang="en-IN" b="0" i="0" dirty="0">
                <a:solidFill>
                  <a:schemeClr val="bg1"/>
                </a:solidFill>
                <a:effectLst/>
                <a:latin typeface="+mj-lt"/>
              </a:rPr>
              <a:t>Given the weights and values of</a:t>
            </a:r>
            <a:r>
              <a:rPr lang="en-IN" b="1" i="0" dirty="0">
                <a:solidFill>
                  <a:schemeClr val="bg1"/>
                </a:solidFill>
                <a:effectLst/>
                <a:latin typeface="+mj-lt"/>
              </a:rPr>
              <a:t> N</a:t>
            </a:r>
            <a:r>
              <a:rPr lang="en-IN" b="0" i="0" dirty="0">
                <a:solidFill>
                  <a:schemeClr val="bg1"/>
                </a:solidFill>
                <a:effectLst/>
                <a:latin typeface="+mj-lt"/>
              </a:rPr>
              <a:t> items, put these items in a knapsack of capacity </a:t>
            </a:r>
            <a:r>
              <a:rPr lang="en-IN" b="1" i="0" dirty="0">
                <a:solidFill>
                  <a:schemeClr val="bg1"/>
                </a:solidFill>
                <a:effectLst/>
                <a:latin typeface="+mj-lt"/>
              </a:rPr>
              <a:t>W</a:t>
            </a:r>
            <a:r>
              <a:rPr lang="en-IN" b="0" i="0" dirty="0">
                <a:solidFill>
                  <a:schemeClr val="bg1"/>
                </a:solidFill>
                <a:effectLst/>
                <a:latin typeface="+mj-lt"/>
              </a:rPr>
              <a:t> to get the maximum total value in the knapsack.</a:t>
            </a:r>
          </a:p>
          <a:p>
            <a:pPr marL="514350" indent="-514350">
              <a:buFont typeface="+mj-lt"/>
              <a:buAutoNum type="arabicPeriod"/>
            </a:pPr>
            <a:endParaRPr lang="en-US" dirty="0">
              <a:solidFill>
                <a:schemeClr val="bg1"/>
              </a:solidFill>
              <a:latin typeface="+mj-lt"/>
            </a:endParaRPr>
          </a:p>
          <a:p>
            <a:pPr marL="514350" indent="-514350">
              <a:buFont typeface="+mj-lt"/>
              <a:buAutoNum type="arabicPeriod"/>
            </a:pPr>
            <a:r>
              <a:rPr lang="en-IN" b="0" i="1" dirty="0">
                <a:solidFill>
                  <a:schemeClr val="bg1"/>
                </a:solidFill>
                <a:effectLst/>
                <a:latin typeface="+mj-lt"/>
              </a:rPr>
              <a:t>You are given n activities with their start and finish times. Select the maximum number of activities that can be performed by a single person, assuming that a person can only work on a single activity at a time.</a:t>
            </a:r>
            <a:r>
              <a:rPr lang="en-IN" b="0" i="0" dirty="0">
                <a:solidFill>
                  <a:schemeClr val="bg1"/>
                </a:solidFill>
                <a:effectLst/>
                <a:latin typeface="+mj-lt"/>
              </a:rPr>
              <a:t> </a:t>
            </a:r>
          </a:p>
          <a:p>
            <a:pPr marL="514350" indent="-514350">
              <a:buFont typeface="+mj-lt"/>
              <a:buAutoNum type="arabicPeriod"/>
            </a:pPr>
            <a:r>
              <a:rPr lang="en-IN" b="0" i="0" dirty="0">
                <a:solidFill>
                  <a:schemeClr val="bg1"/>
                </a:solidFill>
                <a:effectLst/>
                <a:latin typeface="+mj-lt"/>
              </a:rPr>
              <a:t>Given the arrival and departure times of all trains that reach a railway station, the task is to find the minimum number of platforms required for the railway station so that no train waits. We are given two arrays that represent the arrival and departure times of trains that stop.</a:t>
            </a:r>
            <a:endParaRPr lang="en-IN" dirty="0">
              <a:solidFill>
                <a:schemeClr val="bg1"/>
              </a:solidFill>
              <a:latin typeface="+mj-lt"/>
            </a:endParaRPr>
          </a:p>
        </p:txBody>
      </p:sp>
      <p:sp>
        <p:nvSpPr>
          <p:cNvPr id="5" name="Title 1">
            <a:extLst>
              <a:ext uri="{FF2B5EF4-FFF2-40B4-BE49-F238E27FC236}">
                <a16:creationId xmlns:a16="http://schemas.microsoft.com/office/drawing/2014/main" id="{E841155D-C168-E509-B4AB-152600E54B49}"/>
              </a:ext>
            </a:extLst>
          </p:cNvPr>
          <p:cNvSpPr>
            <a:spLocks noGrp="1"/>
          </p:cNvSpPr>
          <p:nvPr>
            <p:ph type="title"/>
          </p:nvPr>
        </p:nvSpPr>
        <p:spPr>
          <a:xfrm>
            <a:off x="3835695" y="386391"/>
            <a:ext cx="4520609" cy="1325563"/>
          </a:xfrm>
        </p:spPr>
        <p:txBody>
          <a:bodyPr>
            <a:normAutofit/>
          </a:bodyPr>
          <a:lstStyle/>
          <a:p>
            <a:r>
              <a:rPr lang="en-IN" sz="3600" b="0" i="0" u="none" strike="noStrike" dirty="0">
                <a:solidFill>
                  <a:srgbClr val="5DE1E6"/>
                </a:solidFill>
                <a:effectLst/>
                <a:latin typeface="Montserrat" pitchFamily="2" charset="77"/>
              </a:rPr>
              <a:t>Quick Assessment</a:t>
            </a:r>
            <a:endParaRPr lang="en-US" sz="3600" dirty="0">
              <a:solidFill>
                <a:srgbClr val="5DE1E6"/>
              </a:solidFill>
            </a:endParaRPr>
          </a:p>
        </p:txBody>
      </p:sp>
    </p:spTree>
    <p:extLst>
      <p:ext uri="{BB962C8B-B14F-4D97-AF65-F5344CB8AC3E}">
        <p14:creationId xmlns:p14="http://schemas.microsoft.com/office/powerpoint/2010/main" val="5385343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946F698-5C0A-6665-B4D3-40850CBC43F3}"/>
              </a:ext>
            </a:extLst>
          </p:cNvPr>
          <p:cNvPicPr>
            <a:picLocks noChangeAspect="1"/>
          </p:cNvPicPr>
          <p:nvPr/>
        </p:nvPicPr>
        <p:blipFill>
          <a:blip r:embed="rId2"/>
          <a:stretch>
            <a:fillRect/>
          </a:stretch>
        </p:blipFill>
        <p:spPr>
          <a:xfrm>
            <a:off x="2578100" y="539750"/>
            <a:ext cx="7035800" cy="5778500"/>
          </a:xfrm>
          <a:prstGeom prst="rect">
            <a:avLst/>
          </a:prstGeom>
        </p:spPr>
      </p:pic>
    </p:spTree>
    <p:extLst>
      <p:ext uri="{BB962C8B-B14F-4D97-AF65-F5344CB8AC3E}">
        <p14:creationId xmlns:p14="http://schemas.microsoft.com/office/powerpoint/2010/main" val="38432026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9F36B1B-AC51-D503-10E5-997746B566CC}"/>
              </a:ext>
            </a:extLst>
          </p:cNvPr>
          <p:cNvPicPr>
            <a:picLocks noChangeAspect="1"/>
          </p:cNvPicPr>
          <p:nvPr/>
        </p:nvPicPr>
        <p:blipFill>
          <a:blip r:embed="rId2"/>
          <a:stretch>
            <a:fillRect/>
          </a:stretch>
        </p:blipFill>
        <p:spPr>
          <a:xfrm>
            <a:off x="1962150" y="1270000"/>
            <a:ext cx="7772400" cy="4059317"/>
          </a:xfrm>
          <a:prstGeom prst="rect">
            <a:avLst/>
          </a:prstGeom>
        </p:spPr>
      </p:pic>
    </p:spTree>
    <p:extLst>
      <p:ext uri="{BB962C8B-B14F-4D97-AF65-F5344CB8AC3E}">
        <p14:creationId xmlns:p14="http://schemas.microsoft.com/office/powerpoint/2010/main" val="26579454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0158AF-A004-D4F8-58C5-51F1C9C2BB6B}"/>
              </a:ext>
            </a:extLst>
          </p:cNvPr>
          <p:cNvPicPr>
            <a:picLocks noChangeAspect="1"/>
          </p:cNvPicPr>
          <p:nvPr/>
        </p:nvPicPr>
        <p:blipFill>
          <a:blip r:embed="rId2"/>
          <a:stretch>
            <a:fillRect/>
          </a:stretch>
        </p:blipFill>
        <p:spPr>
          <a:xfrm>
            <a:off x="3943350" y="1155700"/>
            <a:ext cx="4305300" cy="4546600"/>
          </a:xfrm>
          <a:prstGeom prst="rect">
            <a:avLst/>
          </a:prstGeom>
        </p:spPr>
      </p:pic>
    </p:spTree>
    <p:extLst>
      <p:ext uri="{BB962C8B-B14F-4D97-AF65-F5344CB8AC3E}">
        <p14:creationId xmlns:p14="http://schemas.microsoft.com/office/powerpoint/2010/main" val="5109979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6DE91-5092-541C-38DD-CFA157822D1F}"/>
              </a:ext>
            </a:extLst>
          </p:cNvPr>
          <p:cNvSpPr>
            <a:spLocks noGrp="1"/>
          </p:cNvSpPr>
          <p:nvPr>
            <p:ph type="title"/>
          </p:nvPr>
        </p:nvSpPr>
        <p:spPr>
          <a:xfrm>
            <a:off x="3809999" y="375758"/>
            <a:ext cx="4572001" cy="1325563"/>
          </a:xfrm>
        </p:spPr>
        <p:txBody>
          <a:bodyPr/>
          <a:lstStyle/>
          <a:p>
            <a:r>
              <a:rPr lang="en-IN" i="0" dirty="0">
                <a:solidFill>
                  <a:srgbClr val="5DE1E6"/>
                </a:solidFill>
                <a:effectLst/>
              </a:rPr>
              <a:t>Kadane’s Algorithm</a:t>
            </a:r>
            <a:endParaRPr lang="en-US" dirty="0">
              <a:solidFill>
                <a:srgbClr val="5DE1E6"/>
              </a:solidFill>
            </a:endParaRPr>
          </a:p>
        </p:txBody>
      </p:sp>
      <p:sp>
        <p:nvSpPr>
          <p:cNvPr id="3" name="Content Placeholder 2">
            <a:extLst>
              <a:ext uri="{FF2B5EF4-FFF2-40B4-BE49-F238E27FC236}">
                <a16:creationId xmlns:a16="http://schemas.microsoft.com/office/drawing/2014/main" id="{E412DE4D-3B87-2F10-11F9-59EDA3230A16}"/>
              </a:ext>
            </a:extLst>
          </p:cNvPr>
          <p:cNvSpPr>
            <a:spLocks noGrp="1"/>
          </p:cNvSpPr>
          <p:nvPr>
            <p:ph idx="1"/>
          </p:nvPr>
        </p:nvSpPr>
        <p:spPr/>
        <p:txBody>
          <a:bodyPr>
            <a:normAutofit/>
          </a:bodyPr>
          <a:lstStyle/>
          <a:p>
            <a:r>
              <a:rPr lang="en-IN" b="0" dirty="0">
                <a:solidFill>
                  <a:schemeClr val="bg1"/>
                </a:solidFill>
                <a:effectLst/>
                <a:latin typeface="+mj-lt"/>
              </a:rPr>
              <a:t>The algorithm can be used to calculate maximum subarray sum in O(N). </a:t>
            </a:r>
          </a:p>
          <a:p>
            <a:r>
              <a:rPr lang="en-IN" b="0" dirty="0">
                <a:solidFill>
                  <a:schemeClr val="bg1"/>
                </a:solidFill>
                <a:effectLst/>
                <a:latin typeface="+mj-lt"/>
              </a:rPr>
              <a:t>It greedily picks only the largest sum prefix for every I. </a:t>
            </a:r>
            <a:endParaRPr lang="en-IN" b="0" dirty="0">
              <a:solidFill>
                <a:schemeClr val="bg1"/>
              </a:solidFill>
              <a:latin typeface="+mj-lt"/>
            </a:endParaRPr>
          </a:p>
          <a:p>
            <a:endParaRPr lang="en-IN" dirty="0">
              <a:solidFill>
                <a:schemeClr val="bg1"/>
              </a:solidFill>
              <a:latin typeface="+mj-lt"/>
            </a:endParaRPr>
          </a:p>
          <a:p>
            <a:pPr marL="0" indent="0">
              <a:buNone/>
            </a:pPr>
            <a:r>
              <a:rPr lang="en-IN" b="0" i="0" dirty="0" err="1">
                <a:solidFill>
                  <a:schemeClr val="bg1"/>
                </a:solidFill>
                <a:effectLst/>
                <a:latin typeface="+mj-lt"/>
              </a:rPr>
              <a:t>Q.Given</a:t>
            </a:r>
            <a:r>
              <a:rPr lang="en-IN" b="0" i="0" dirty="0">
                <a:solidFill>
                  <a:schemeClr val="bg1"/>
                </a:solidFill>
                <a:effectLst/>
                <a:latin typeface="+mj-lt"/>
              </a:rPr>
              <a:t> an array </a:t>
            </a:r>
            <a:r>
              <a:rPr lang="en-IN" b="1" i="0" dirty="0">
                <a:solidFill>
                  <a:schemeClr val="bg1"/>
                </a:solidFill>
                <a:effectLst/>
                <a:latin typeface="+mj-lt"/>
              </a:rPr>
              <a:t>Arr[] </a:t>
            </a:r>
            <a:r>
              <a:rPr lang="en-IN" b="0" i="0" dirty="0">
                <a:solidFill>
                  <a:schemeClr val="bg1"/>
                </a:solidFill>
                <a:effectLst/>
                <a:latin typeface="+mj-lt"/>
              </a:rPr>
              <a:t>of </a:t>
            </a:r>
            <a:r>
              <a:rPr lang="en-IN" b="1" i="0" dirty="0">
                <a:solidFill>
                  <a:schemeClr val="bg1"/>
                </a:solidFill>
                <a:effectLst/>
                <a:latin typeface="+mj-lt"/>
              </a:rPr>
              <a:t>N</a:t>
            </a:r>
            <a:r>
              <a:rPr lang="en-IN" b="0" i="0" dirty="0">
                <a:solidFill>
                  <a:schemeClr val="bg1"/>
                </a:solidFill>
                <a:effectLst/>
                <a:latin typeface="+mj-lt"/>
              </a:rPr>
              <a:t> integers. Find the contiguous sub-array(containing at least one number) which has the maximum sum and return its sum.</a:t>
            </a:r>
            <a:endParaRPr lang="en-US" dirty="0">
              <a:solidFill>
                <a:schemeClr val="bg1"/>
              </a:solidFill>
              <a:latin typeface="+mj-lt"/>
            </a:endParaRPr>
          </a:p>
        </p:txBody>
      </p:sp>
    </p:spTree>
    <p:extLst>
      <p:ext uri="{BB962C8B-B14F-4D97-AF65-F5344CB8AC3E}">
        <p14:creationId xmlns:p14="http://schemas.microsoft.com/office/powerpoint/2010/main" val="13962721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ED317EE-2FAB-E4DA-6E4B-A9F9FA0144A6}"/>
              </a:ext>
            </a:extLst>
          </p:cNvPr>
          <p:cNvPicPr>
            <a:picLocks noChangeAspect="1"/>
          </p:cNvPicPr>
          <p:nvPr/>
        </p:nvPicPr>
        <p:blipFill>
          <a:blip r:embed="rId2"/>
          <a:stretch>
            <a:fillRect/>
          </a:stretch>
        </p:blipFill>
        <p:spPr>
          <a:xfrm>
            <a:off x="2209800" y="1350482"/>
            <a:ext cx="7772400" cy="3642620"/>
          </a:xfrm>
          <a:prstGeom prst="rect">
            <a:avLst/>
          </a:prstGeom>
        </p:spPr>
      </p:pic>
    </p:spTree>
    <p:extLst>
      <p:ext uri="{BB962C8B-B14F-4D97-AF65-F5344CB8AC3E}">
        <p14:creationId xmlns:p14="http://schemas.microsoft.com/office/powerpoint/2010/main" val="1651922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D01FC-FF3F-024A-9B48-A28AFDDE6C6B}"/>
              </a:ext>
            </a:extLst>
          </p:cNvPr>
          <p:cNvSpPr>
            <a:spLocks noGrp="1"/>
          </p:cNvSpPr>
          <p:nvPr>
            <p:ph type="title"/>
          </p:nvPr>
        </p:nvSpPr>
        <p:spPr>
          <a:xfrm>
            <a:off x="4179276" y="365126"/>
            <a:ext cx="3545827" cy="994752"/>
          </a:xfrm>
        </p:spPr>
        <p:txBody>
          <a:bodyPr>
            <a:normAutofit fontScale="90000"/>
          </a:bodyPr>
          <a:lstStyle/>
          <a:p>
            <a:r>
              <a:rPr lang="en-IN" u="sng" dirty="0">
                <a:solidFill>
                  <a:srgbClr val="5DE1E6"/>
                </a:solidFill>
              </a:rPr>
              <a:t>Time complexity</a:t>
            </a:r>
            <a:endParaRPr lang="en-US" u="sng" dirty="0">
              <a:solidFill>
                <a:srgbClr val="5DE1E6"/>
              </a:solidFill>
            </a:endParaRPr>
          </a:p>
        </p:txBody>
      </p:sp>
      <p:sp>
        <p:nvSpPr>
          <p:cNvPr id="3" name="Content Placeholder 2">
            <a:extLst>
              <a:ext uri="{FF2B5EF4-FFF2-40B4-BE49-F238E27FC236}">
                <a16:creationId xmlns:a16="http://schemas.microsoft.com/office/drawing/2014/main" id="{5A9E59FD-44E4-D74D-A910-00A924030AF6}"/>
              </a:ext>
            </a:extLst>
          </p:cNvPr>
          <p:cNvSpPr>
            <a:spLocks noGrp="1"/>
          </p:cNvSpPr>
          <p:nvPr>
            <p:ph idx="1"/>
          </p:nvPr>
        </p:nvSpPr>
        <p:spPr>
          <a:xfrm>
            <a:off x="777915" y="1192260"/>
            <a:ext cx="10530551" cy="1249726"/>
          </a:xfrm>
        </p:spPr>
        <p:txBody>
          <a:bodyPr>
            <a:normAutofit lnSpcReduction="10000"/>
          </a:bodyPr>
          <a:lstStyle/>
          <a:p>
            <a:pPr marL="0" indent="0">
              <a:buNone/>
            </a:pPr>
            <a:r>
              <a:rPr lang="en-US" sz="2000" dirty="0">
                <a:solidFill>
                  <a:schemeClr val="bg1"/>
                </a:solidFill>
                <a:latin typeface="Gill Sans MT" panose="020B0502020104020203" pitchFamily="34" charset="77"/>
              </a:rPr>
              <a:t>Time Complexity of an algorithm quantifies the amount of time taken by a program to run as a function of length of the input.</a:t>
            </a:r>
          </a:p>
          <a:p>
            <a:pPr marL="0" indent="0">
              <a:buNone/>
            </a:pPr>
            <a:r>
              <a:rPr lang="en-IN" sz="2000" b="0" i="0" dirty="0">
                <a:solidFill>
                  <a:schemeClr val="bg1"/>
                </a:solidFill>
                <a:effectLst/>
                <a:latin typeface="urw-din"/>
              </a:rPr>
              <a:t>The Time Complexity of an algorithm/code is </a:t>
            </a:r>
            <a:r>
              <a:rPr lang="en-IN" sz="2000" b="1" i="0" dirty="0">
                <a:solidFill>
                  <a:schemeClr val="bg1"/>
                </a:solidFill>
                <a:effectLst/>
                <a:latin typeface="urw-din"/>
              </a:rPr>
              <a:t>not</a:t>
            </a:r>
            <a:r>
              <a:rPr lang="en-IN" sz="2000" b="0" i="0" dirty="0">
                <a:solidFill>
                  <a:schemeClr val="bg1"/>
                </a:solidFill>
                <a:effectLst/>
                <a:latin typeface="urw-din"/>
              </a:rPr>
              <a:t> equal to the actual time required to execute a particular code, but the number of times a statement executes.</a:t>
            </a:r>
            <a:endParaRPr lang="en-US" sz="2000" dirty="0">
              <a:solidFill>
                <a:schemeClr val="bg1"/>
              </a:solidFill>
              <a:latin typeface="Gill Sans MT" panose="020B0502020104020203" pitchFamily="34" charset="77"/>
            </a:endParaRPr>
          </a:p>
          <a:p>
            <a:pPr marL="0" indent="0">
              <a:buNone/>
            </a:pPr>
            <a:endParaRPr lang="en-US" sz="2000" dirty="0">
              <a:solidFill>
                <a:schemeClr val="bg1"/>
              </a:solidFill>
              <a:latin typeface="Gill Sans MT" panose="020B0502020104020203" pitchFamily="34" charset="77"/>
            </a:endParaRPr>
          </a:p>
          <a:p>
            <a:pPr marL="0" indent="0">
              <a:buNone/>
            </a:pPr>
            <a:endParaRPr lang="en-US" sz="2000" dirty="0">
              <a:solidFill>
                <a:schemeClr val="bg1"/>
              </a:solidFill>
              <a:latin typeface="Gill Sans MT" panose="020B0502020104020203" pitchFamily="34" charset="77"/>
            </a:endParaRPr>
          </a:p>
          <a:p>
            <a:pPr marL="0" indent="0">
              <a:buNone/>
            </a:pPr>
            <a:endParaRPr lang="en-US" sz="2000" dirty="0">
              <a:solidFill>
                <a:schemeClr val="bg1"/>
              </a:solidFill>
              <a:latin typeface="Gill Sans MT" panose="020B0502020104020203" pitchFamily="34" charset="77"/>
            </a:endParaRPr>
          </a:p>
          <a:p>
            <a:pPr marL="0" indent="0">
              <a:buNone/>
            </a:pPr>
            <a:endParaRPr lang="en-US" sz="2000" dirty="0">
              <a:solidFill>
                <a:schemeClr val="bg1"/>
              </a:solidFill>
              <a:latin typeface="Gill Sans MT" panose="020B0502020104020203" pitchFamily="34" charset="77"/>
            </a:endParaRPr>
          </a:p>
        </p:txBody>
      </p:sp>
      <p:pic>
        <p:nvPicPr>
          <p:cNvPr id="8" name="Picture 7">
            <a:extLst>
              <a:ext uri="{FF2B5EF4-FFF2-40B4-BE49-F238E27FC236}">
                <a16:creationId xmlns:a16="http://schemas.microsoft.com/office/drawing/2014/main" id="{AEC3F504-335E-CB2D-AE99-4596E2E9FAF9}"/>
              </a:ext>
            </a:extLst>
          </p:cNvPr>
          <p:cNvPicPr>
            <a:picLocks noChangeAspect="1"/>
          </p:cNvPicPr>
          <p:nvPr/>
        </p:nvPicPr>
        <p:blipFill>
          <a:blip r:embed="rId2"/>
          <a:stretch>
            <a:fillRect/>
          </a:stretch>
        </p:blipFill>
        <p:spPr>
          <a:xfrm>
            <a:off x="7887073" y="2859807"/>
            <a:ext cx="3703412" cy="2192634"/>
          </a:xfrm>
          <a:prstGeom prst="rect">
            <a:avLst/>
          </a:prstGeom>
        </p:spPr>
      </p:pic>
      <p:pic>
        <p:nvPicPr>
          <p:cNvPr id="10" name="Picture 9">
            <a:extLst>
              <a:ext uri="{FF2B5EF4-FFF2-40B4-BE49-F238E27FC236}">
                <a16:creationId xmlns:a16="http://schemas.microsoft.com/office/drawing/2014/main" id="{2BF02780-5F13-FA30-5616-43B129CB3598}"/>
              </a:ext>
            </a:extLst>
          </p:cNvPr>
          <p:cNvPicPr>
            <a:picLocks noChangeAspect="1"/>
          </p:cNvPicPr>
          <p:nvPr/>
        </p:nvPicPr>
        <p:blipFill>
          <a:blip r:embed="rId3"/>
          <a:stretch>
            <a:fillRect/>
          </a:stretch>
        </p:blipFill>
        <p:spPr>
          <a:xfrm>
            <a:off x="4038868" y="2859807"/>
            <a:ext cx="3056041" cy="1783843"/>
          </a:xfrm>
          <a:prstGeom prst="rect">
            <a:avLst/>
          </a:prstGeom>
        </p:spPr>
      </p:pic>
      <p:pic>
        <p:nvPicPr>
          <p:cNvPr id="12" name="Picture 11">
            <a:extLst>
              <a:ext uri="{FF2B5EF4-FFF2-40B4-BE49-F238E27FC236}">
                <a16:creationId xmlns:a16="http://schemas.microsoft.com/office/drawing/2014/main" id="{841ED6E7-5108-D9F4-FE58-8E26885D62B8}"/>
              </a:ext>
            </a:extLst>
          </p:cNvPr>
          <p:cNvPicPr>
            <a:picLocks noChangeAspect="1"/>
          </p:cNvPicPr>
          <p:nvPr/>
        </p:nvPicPr>
        <p:blipFill>
          <a:blip r:embed="rId4"/>
          <a:stretch>
            <a:fillRect/>
          </a:stretch>
        </p:blipFill>
        <p:spPr>
          <a:xfrm>
            <a:off x="777915" y="2859807"/>
            <a:ext cx="2468789" cy="1138386"/>
          </a:xfrm>
          <a:prstGeom prst="rect">
            <a:avLst/>
          </a:prstGeom>
        </p:spPr>
      </p:pic>
    </p:spTree>
    <p:extLst>
      <p:ext uri="{BB962C8B-B14F-4D97-AF65-F5344CB8AC3E}">
        <p14:creationId xmlns:p14="http://schemas.microsoft.com/office/powerpoint/2010/main" val="22279709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A41F2AC-10E2-4BDD-AA0B-58DB4E63E22D}"/>
              </a:ext>
            </a:extLst>
          </p:cNvPr>
          <p:cNvPicPr>
            <a:picLocks noChangeAspect="1"/>
          </p:cNvPicPr>
          <p:nvPr/>
        </p:nvPicPr>
        <p:blipFill>
          <a:blip r:embed="rId2"/>
          <a:stretch>
            <a:fillRect/>
          </a:stretch>
        </p:blipFill>
        <p:spPr>
          <a:xfrm>
            <a:off x="2997200" y="1701800"/>
            <a:ext cx="6197600" cy="3454400"/>
          </a:xfrm>
          <a:prstGeom prst="rect">
            <a:avLst/>
          </a:prstGeom>
        </p:spPr>
      </p:pic>
    </p:spTree>
    <p:extLst>
      <p:ext uri="{BB962C8B-B14F-4D97-AF65-F5344CB8AC3E}">
        <p14:creationId xmlns:p14="http://schemas.microsoft.com/office/powerpoint/2010/main" val="2093585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2CC3019-817B-72CA-3857-1ECE36C74690}"/>
              </a:ext>
            </a:extLst>
          </p:cNvPr>
          <p:cNvSpPr>
            <a:spLocks noGrp="1"/>
          </p:cNvSpPr>
          <p:nvPr>
            <p:ph type="title"/>
          </p:nvPr>
        </p:nvSpPr>
        <p:spPr>
          <a:xfrm>
            <a:off x="4179276" y="365126"/>
            <a:ext cx="3770625" cy="994752"/>
          </a:xfrm>
        </p:spPr>
        <p:txBody>
          <a:bodyPr>
            <a:normAutofit fontScale="90000"/>
          </a:bodyPr>
          <a:lstStyle/>
          <a:p>
            <a:r>
              <a:rPr lang="en-IN" u="sng" dirty="0">
                <a:solidFill>
                  <a:srgbClr val="5DE1E6"/>
                </a:solidFill>
              </a:rPr>
              <a:t>Space complexity</a:t>
            </a:r>
            <a:endParaRPr lang="en-US" u="sng" dirty="0">
              <a:solidFill>
                <a:srgbClr val="5DE1E6"/>
              </a:solidFill>
            </a:endParaRPr>
          </a:p>
        </p:txBody>
      </p:sp>
      <p:sp>
        <p:nvSpPr>
          <p:cNvPr id="4" name="TextBox 3">
            <a:extLst>
              <a:ext uri="{FF2B5EF4-FFF2-40B4-BE49-F238E27FC236}">
                <a16:creationId xmlns:a16="http://schemas.microsoft.com/office/drawing/2014/main" id="{C1A26AC5-0166-675A-4677-02A12F918F8E}"/>
              </a:ext>
            </a:extLst>
          </p:cNvPr>
          <p:cNvSpPr txBox="1"/>
          <p:nvPr/>
        </p:nvSpPr>
        <p:spPr>
          <a:xfrm>
            <a:off x="489857" y="1359878"/>
            <a:ext cx="11288486" cy="1015663"/>
          </a:xfrm>
          <a:prstGeom prst="rect">
            <a:avLst/>
          </a:prstGeom>
          <a:noFill/>
        </p:spPr>
        <p:txBody>
          <a:bodyPr wrap="square" rtlCol="0">
            <a:spAutoFit/>
          </a:bodyPr>
          <a:lstStyle/>
          <a:p>
            <a:r>
              <a:rPr lang="en-IN" sz="2000" b="0" i="1" dirty="0">
                <a:solidFill>
                  <a:schemeClr val="bg1"/>
                </a:solidFill>
                <a:effectLst/>
                <a:latin typeface="urw-din"/>
              </a:rPr>
              <a:t>The space Complexity </a:t>
            </a:r>
            <a:r>
              <a:rPr lang="en-IN" sz="2000" b="0" i="0" dirty="0">
                <a:solidFill>
                  <a:schemeClr val="bg1"/>
                </a:solidFill>
                <a:effectLst/>
                <a:latin typeface="urw-din"/>
              </a:rPr>
              <a:t>of an algorithm is the total space taken by the algorithm with respect to the input size.</a:t>
            </a:r>
          </a:p>
          <a:p>
            <a:r>
              <a:rPr lang="en-IN" sz="2000" dirty="0">
                <a:solidFill>
                  <a:schemeClr val="bg1"/>
                </a:solidFill>
                <a:latin typeface="urw-din"/>
              </a:rPr>
              <a:t>It is directly proportional to the largest memory your program acquires at any instance during runtime.</a:t>
            </a:r>
            <a:endParaRPr lang="en-US" sz="2000" dirty="0">
              <a:solidFill>
                <a:schemeClr val="bg1"/>
              </a:solidFill>
            </a:endParaRPr>
          </a:p>
        </p:txBody>
      </p:sp>
      <p:pic>
        <p:nvPicPr>
          <p:cNvPr id="5" name="Picture 4">
            <a:extLst>
              <a:ext uri="{FF2B5EF4-FFF2-40B4-BE49-F238E27FC236}">
                <a16:creationId xmlns:a16="http://schemas.microsoft.com/office/drawing/2014/main" id="{7AABC890-43EE-B389-884F-CAA287C13698}"/>
              </a:ext>
            </a:extLst>
          </p:cNvPr>
          <p:cNvPicPr>
            <a:picLocks noChangeAspect="1"/>
          </p:cNvPicPr>
          <p:nvPr/>
        </p:nvPicPr>
        <p:blipFill>
          <a:blip r:embed="rId2"/>
          <a:stretch>
            <a:fillRect/>
          </a:stretch>
        </p:blipFill>
        <p:spPr>
          <a:xfrm>
            <a:off x="1263010" y="2925121"/>
            <a:ext cx="3056041" cy="1783843"/>
          </a:xfrm>
          <a:prstGeom prst="rect">
            <a:avLst/>
          </a:prstGeom>
        </p:spPr>
      </p:pic>
      <p:pic>
        <p:nvPicPr>
          <p:cNvPr id="8" name="Picture 7">
            <a:extLst>
              <a:ext uri="{FF2B5EF4-FFF2-40B4-BE49-F238E27FC236}">
                <a16:creationId xmlns:a16="http://schemas.microsoft.com/office/drawing/2014/main" id="{59571223-2B73-BD33-C363-87584663331F}"/>
              </a:ext>
            </a:extLst>
          </p:cNvPr>
          <p:cNvPicPr>
            <a:picLocks noChangeAspect="1"/>
          </p:cNvPicPr>
          <p:nvPr/>
        </p:nvPicPr>
        <p:blipFill>
          <a:blip r:embed="rId3"/>
          <a:stretch>
            <a:fillRect/>
          </a:stretch>
        </p:blipFill>
        <p:spPr>
          <a:xfrm>
            <a:off x="7025822" y="2925121"/>
            <a:ext cx="2908300" cy="2019300"/>
          </a:xfrm>
          <a:prstGeom prst="rect">
            <a:avLst/>
          </a:prstGeom>
        </p:spPr>
      </p:pic>
    </p:spTree>
    <p:extLst>
      <p:ext uri="{BB962C8B-B14F-4D97-AF65-F5344CB8AC3E}">
        <p14:creationId xmlns:p14="http://schemas.microsoft.com/office/powerpoint/2010/main" val="1595953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1808997-91DE-3A51-66F1-BA1CD5F9B19E}"/>
              </a:ext>
            </a:extLst>
          </p:cNvPr>
          <p:cNvSpPr txBox="1">
            <a:spLocks/>
          </p:cNvSpPr>
          <p:nvPr/>
        </p:nvSpPr>
        <p:spPr>
          <a:xfrm>
            <a:off x="2089220" y="228601"/>
            <a:ext cx="8013560" cy="15348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IN" sz="4000" i="0" u="sng" dirty="0">
              <a:solidFill>
                <a:srgbClr val="5DE1E6"/>
              </a:solidFill>
              <a:effectLst/>
            </a:endParaRPr>
          </a:p>
          <a:p>
            <a:endParaRPr lang="en-IN" sz="4000" u="sng" dirty="0">
              <a:solidFill>
                <a:srgbClr val="5DE1E6"/>
              </a:solidFill>
            </a:endParaRPr>
          </a:p>
          <a:p>
            <a:r>
              <a:rPr lang="en-IN" sz="4000" i="0" u="sng" dirty="0">
                <a:solidFill>
                  <a:srgbClr val="5DE1E6"/>
                </a:solidFill>
                <a:effectLst/>
              </a:rPr>
              <a:t>Worst, Average &amp; Best Cases</a:t>
            </a:r>
          </a:p>
          <a:p>
            <a:endParaRPr lang="en-US" sz="4000" u="sng" dirty="0">
              <a:solidFill>
                <a:srgbClr val="5DE1E6"/>
              </a:solidFill>
            </a:endParaRPr>
          </a:p>
        </p:txBody>
      </p:sp>
      <p:sp>
        <p:nvSpPr>
          <p:cNvPr id="8" name="TextBox 7">
            <a:extLst>
              <a:ext uri="{FF2B5EF4-FFF2-40B4-BE49-F238E27FC236}">
                <a16:creationId xmlns:a16="http://schemas.microsoft.com/office/drawing/2014/main" id="{5A538648-D773-A08F-E9CD-534B6C64FE57}"/>
              </a:ext>
            </a:extLst>
          </p:cNvPr>
          <p:cNvSpPr txBox="1"/>
          <p:nvPr/>
        </p:nvSpPr>
        <p:spPr>
          <a:xfrm>
            <a:off x="794657" y="1394155"/>
            <a:ext cx="10566763" cy="1200329"/>
          </a:xfrm>
          <a:prstGeom prst="rect">
            <a:avLst/>
          </a:prstGeom>
          <a:noFill/>
        </p:spPr>
        <p:txBody>
          <a:bodyPr wrap="square" rtlCol="0">
            <a:spAutoFit/>
          </a:bodyPr>
          <a:lstStyle/>
          <a:p>
            <a:pPr algn="l" fontAlgn="base"/>
            <a:r>
              <a:rPr lang="en-IN" i="0" dirty="0">
                <a:solidFill>
                  <a:schemeClr val="bg1"/>
                </a:solidFill>
                <a:effectLst/>
                <a:latin typeface="Gill Sans MT" panose="020B0502020104020203" pitchFamily="34" charset="77"/>
              </a:rPr>
              <a:t>Worst Case Analysis (Mostly used) - In the worst-case analysis, we calculate the upper bound on the running time of an algorithm. </a:t>
            </a:r>
          </a:p>
          <a:p>
            <a:pPr algn="l" fontAlgn="base"/>
            <a:r>
              <a:rPr lang="en-IN" i="0" dirty="0">
                <a:solidFill>
                  <a:schemeClr val="bg1"/>
                </a:solidFill>
                <a:effectLst/>
                <a:latin typeface="Gill Sans MT" panose="020B0502020104020203" pitchFamily="34" charset="77"/>
              </a:rPr>
              <a:t>We must know the case that causes a maximum number of operations to be executed.</a:t>
            </a:r>
          </a:p>
          <a:p>
            <a:pPr algn="l" fontAlgn="base"/>
            <a:r>
              <a:rPr lang="en-IN" i="0" dirty="0">
                <a:solidFill>
                  <a:schemeClr val="bg1"/>
                </a:solidFill>
                <a:effectLst/>
                <a:latin typeface="Gill Sans MT" panose="020B0502020104020203" pitchFamily="34" charset="77"/>
              </a:rPr>
              <a:t>We define an algorithm’s worst-case time complexity by using the Big-O notation.</a:t>
            </a:r>
          </a:p>
        </p:txBody>
      </p:sp>
      <p:graphicFrame>
        <p:nvGraphicFramePr>
          <p:cNvPr id="10" name="Table 10">
            <a:extLst>
              <a:ext uri="{FF2B5EF4-FFF2-40B4-BE49-F238E27FC236}">
                <a16:creationId xmlns:a16="http://schemas.microsoft.com/office/drawing/2014/main" id="{5E444DB2-26FA-1396-742E-557D1A38E8CE}"/>
              </a:ext>
            </a:extLst>
          </p:cNvPr>
          <p:cNvGraphicFramePr>
            <a:graphicFrameLocks noGrp="1"/>
          </p:cNvGraphicFramePr>
          <p:nvPr>
            <p:extLst>
              <p:ext uri="{D42A27DB-BD31-4B8C-83A1-F6EECF244321}">
                <p14:modId xmlns:p14="http://schemas.microsoft.com/office/powerpoint/2010/main" val="899300984"/>
              </p:ext>
            </p:extLst>
          </p:nvPr>
        </p:nvGraphicFramePr>
        <p:xfrm>
          <a:off x="1974780" y="3005878"/>
          <a:ext cx="8128000" cy="846244"/>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1220864200"/>
                    </a:ext>
                  </a:extLst>
                </a:gridCol>
                <a:gridCol w="1016000">
                  <a:extLst>
                    <a:ext uri="{9D8B030D-6E8A-4147-A177-3AD203B41FA5}">
                      <a16:colId xmlns:a16="http://schemas.microsoft.com/office/drawing/2014/main" val="2821086534"/>
                    </a:ext>
                  </a:extLst>
                </a:gridCol>
                <a:gridCol w="1016000">
                  <a:extLst>
                    <a:ext uri="{9D8B030D-6E8A-4147-A177-3AD203B41FA5}">
                      <a16:colId xmlns:a16="http://schemas.microsoft.com/office/drawing/2014/main" val="674652888"/>
                    </a:ext>
                  </a:extLst>
                </a:gridCol>
                <a:gridCol w="1016000">
                  <a:extLst>
                    <a:ext uri="{9D8B030D-6E8A-4147-A177-3AD203B41FA5}">
                      <a16:colId xmlns:a16="http://schemas.microsoft.com/office/drawing/2014/main" val="3733751877"/>
                    </a:ext>
                  </a:extLst>
                </a:gridCol>
                <a:gridCol w="1016000">
                  <a:extLst>
                    <a:ext uri="{9D8B030D-6E8A-4147-A177-3AD203B41FA5}">
                      <a16:colId xmlns:a16="http://schemas.microsoft.com/office/drawing/2014/main" val="749427228"/>
                    </a:ext>
                  </a:extLst>
                </a:gridCol>
                <a:gridCol w="1016000">
                  <a:extLst>
                    <a:ext uri="{9D8B030D-6E8A-4147-A177-3AD203B41FA5}">
                      <a16:colId xmlns:a16="http://schemas.microsoft.com/office/drawing/2014/main" val="3902132443"/>
                    </a:ext>
                  </a:extLst>
                </a:gridCol>
                <a:gridCol w="1016000">
                  <a:extLst>
                    <a:ext uri="{9D8B030D-6E8A-4147-A177-3AD203B41FA5}">
                      <a16:colId xmlns:a16="http://schemas.microsoft.com/office/drawing/2014/main" val="2283372406"/>
                    </a:ext>
                  </a:extLst>
                </a:gridCol>
                <a:gridCol w="1016000">
                  <a:extLst>
                    <a:ext uri="{9D8B030D-6E8A-4147-A177-3AD203B41FA5}">
                      <a16:colId xmlns:a16="http://schemas.microsoft.com/office/drawing/2014/main" val="3819321321"/>
                    </a:ext>
                  </a:extLst>
                </a:gridCol>
              </a:tblGrid>
              <a:tr h="846244">
                <a:tc>
                  <a:txBody>
                    <a:bodyPr/>
                    <a:lstStyle/>
                    <a:p>
                      <a:r>
                        <a:rPr lang="en-US" sz="4000" dirty="0"/>
                        <a:t>  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mn-lt"/>
                          <a:ea typeface="+mn-ea"/>
                          <a:cs typeface="+mn-cs"/>
                        </a:rPr>
                        <a:t>  3</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   </a:t>
                      </a:r>
                      <a:r>
                        <a:rPr kumimoji="0" lang="en-US" sz="4000" b="1" i="0" u="none" strike="noStrike" kern="1200" cap="none" spc="0" normalizeH="0" baseline="0" noProof="0" dirty="0">
                          <a:ln>
                            <a:noFill/>
                          </a:ln>
                          <a:solidFill>
                            <a:prstClr val="white"/>
                          </a:solidFill>
                          <a:effectLst/>
                          <a:uLnTx/>
                          <a:uFillTx/>
                          <a:latin typeface="+mn-lt"/>
                          <a:ea typeface="+mn-ea"/>
                          <a:cs typeface="+mn-cs"/>
                        </a:rPr>
                        <a:t>7</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mn-lt"/>
                          <a:ea typeface="+mn-ea"/>
                          <a:cs typeface="+mn-cs"/>
                        </a:rPr>
                        <a:t>  5</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mn-lt"/>
                          <a:ea typeface="+mn-ea"/>
                          <a:cs typeface="+mn-cs"/>
                        </a:rPr>
                        <a:t> 10</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mn-lt"/>
                          <a:ea typeface="+mn-ea"/>
                          <a:cs typeface="+mn-cs"/>
                        </a:rPr>
                        <a:t>  1</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mn-lt"/>
                          <a:ea typeface="+mn-ea"/>
                          <a:cs typeface="+mn-cs"/>
                        </a:rPr>
                        <a:t> 11</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mn-lt"/>
                          <a:ea typeface="+mn-ea"/>
                          <a:cs typeface="+mn-cs"/>
                        </a:rPr>
                        <a:t>   8</a:t>
                      </a:r>
                      <a:endParaRPr lang="en-US" dirty="0"/>
                    </a:p>
                  </a:txBody>
                  <a:tcPr/>
                </a:tc>
                <a:extLst>
                  <a:ext uri="{0D108BD9-81ED-4DB2-BD59-A6C34878D82A}">
                    <a16:rowId xmlns:a16="http://schemas.microsoft.com/office/drawing/2014/main" val="3690041545"/>
                  </a:ext>
                </a:extLst>
              </a:tr>
            </a:tbl>
          </a:graphicData>
        </a:graphic>
      </p:graphicFrame>
      <p:sp>
        <p:nvSpPr>
          <p:cNvPr id="11" name="TextBox 10">
            <a:extLst>
              <a:ext uri="{FF2B5EF4-FFF2-40B4-BE49-F238E27FC236}">
                <a16:creationId xmlns:a16="http://schemas.microsoft.com/office/drawing/2014/main" id="{E47BE090-2EE4-703E-0406-B9B4011C4E4E}"/>
              </a:ext>
            </a:extLst>
          </p:cNvPr>
          <p:cNvSpPr txBox="1"/>
          <p:nvPr/>
        </p:nvSpPr>
        <p:spPr>
          <a:xfrm>
            <a:off x="794656" y="4583430"/>
            <a:ext cx="2520043" cy="1938992"/>
          </a:xfrm>
          <a:prstGeom prst="rect">
            <a:avLst/>
          </a:prstGeom>
          <a:noFill/>
        </p:spPr>
        <p:txBody>
          <a:bodyPr wrap="square" rtlCol="0">
            <a:spAutoFit/>
          </a:bodyPr>
          <a:lstStyle/>
          <a:p>
            <a:r>
              <a:rPr lang="en-US" sz="2400" dirty="0">
                <a:solidFill>
                  <a:schemeClr val="bg1"/>
                </a:solidFill>
              </a:rPr>
              <a:t>Target Value  -</a:t>
            </a:r>
          </a:p>
          <a:p>
            <a:r>
              <a:rPr lang="en-US" sz="2400" dirty="0">
                <a:solidFill>
                  <a:srgbClr val="5DE1E6"/>
                </a:solidFill>
              </a:rPr>
              <a:t>Case 1</a:t>
            </a:r>
            <a:r>
              <a:rPr lang="en-US" sz="2400" dirty="0">
                <a:solidFill>
                  <a:schemeClr val="bg1"/>
                </a:solidFill>
              </a:rPr>
              <a:t>: 2</a:t>
            </a:r>
          </a:p>
          <a:p>
            <a:r>
              <a:rPr lang="en-US" sz="2400" dirty="0">
                <a:solidFill>
                  <a:srgbClr val="5DE1E6"/>
                </a:solidFill>
              </a:rPr>
              <a:t>Case 2</a:t>
            </a:r>
            <a:r>
              <a:rPr lang="en-US" sz="2400" dirty="0">
                <a:solidFill>
                  <a:schemeClr val="bg1"/>
                </a:solidFill>
              </a:rPr>
              <a:t>: 10</a:t>
            </a:r>
          </a:p>
          <a:p>
            <a:r>
              <a:rPr lang="en-US" sz="2400" dirty="0">
                <a:solidFill>
                  <a:srgbClr val="5DE1E6"/>
                </a:solidFill>
              </a:rPr>
              <a:t>Case 3</a:t>
            </a:r>
            <a:r>
              <a:rPr lang="en-US" sz="2400" dirty="0">
                <a:solidFill>
                  <a:schemeClr val="bg1"/>
                </a:solidFill>
              </a:rPr>
              <a:t>: 8</a:t>
            </a:r>
          </a:p>
          <a:p>
            <a:r>
              <a:rPr lang="en-US" sz="2400" dirty="0">
                <a:solidFill>
                  <a:srgbClr val="5DE1E6"/>
                </a:solidFill>
              </a:rPr>
              <a:t>Case 4</a:t>
            </a:r>
            <a:r>
              <a:rPr lang="en-US" sz="2400" dirty="0">
                <a:solidFill>
                  <a:schemeClr val="bg1"/>
                </a:solidFill>
              </a:rPr>
              <a:t>: 15 </a:t>
            </a:r>
          </a:p>
        </p:txBody>
      </p:sp>
    </p:spTree>
    <p:extLst>
      <p:ext uri="{BB962C8B-B14F-4D97-AF65-F5344CB8AC3E}">
        <p14:creationId xmlns:p14="http://schemas.microsoft.com/office/powerpoint/2010/main" val="40474982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038D31-7E3A-488A-8323-3601A7BF757C}"/>
              </a:ext>
            </a:extLst>
          </p:cNvPr>
          <p:cNvSpPr>
            <a:spLocks noGrp="1"/>
          </p:cNvSpPr>
          <p:nvPr>
            <p:ph idx="1"/>
          </p:nvPr>
        </p:nvSpPr>
        <p:spPr>
          <a:xfrm>
            <a:off x="838200" y="707072"/>
            <a:ext cx="10515600" cy="5443855"/>
          </a:xfrm>
        </p:spPr>
        <p:txBody>
          <a:bodyPr>
            <a:normAutofit/>
          </a:bodyPr>
          <a:lstStyle/>
          <a:p>
            <a:pPr marL="0" indent="0">
              <a:buNone/>
            </a:pPr>
            <a:r>
              <a:rPr lang="en-IN" sz="2000" i="0" dirty="0">
                <a:solidFill>
                  <a:srgbClr val="5DE1E6"/>
                </a:solidFill>
                <a:effectLst/>
                <a:latin typeface="Gill Sans MT" panose="020B0502020104020203" pitchFamily="34" charset="77"/>
              </a:rPr>
              <a:t>Best Case Analysis</a:t>
            </a:r>
            <a:r>
              <a:rPr lang="en-IN" sz="1800" i="0" dirty="0">
                <a:solidFill>
                  <a:schemeClr val="bg1"/>
                </a:solidFill>
                <a:effectLst/>
                <a:latin typeface="Gill Sans MT" panose="020B0502020104020203" pitchFamily="34" charset="77"/>
              </a:rPr>
              <a:t>: In the best case analysis, we calculate the lower bound on the running time of an algorithm. </a:t>
            </a:r>
          </a:p>
          <a:p>
            <a:pPr marL="0" indent="0">
              <a:buNone/>
            </a:pPr>
            <a:r>
              <a:rPr lang="en-IN" sz="1800" i="0" dirty="0">
                <a:solidFill>
                  <a:schemeClr val="bg1"/>
                </a:solidFill>
                <a:effectLst/>
                <a:latin typeface="Gill Sans MT" panose="020B0502020104020203" pitchFamily="34" charset="77"/>
              </a:rPr>
              <a:t>We must know the case that causes a minimum number of operations to be executed.</a:t>
            </a:r>
          </a:p>
          <a:p>
            <a:pPr marL="0" indent="0">
              <a:buNone/>
            </a:pPr>
            <a:r>
              <a:rPr lang="en-IN" sz="1800" i="0" dirty="0">
                <a:solidFill>
                  <a:schemeClr val="bg1"/>
                </a:solidFill>
                <a:effectLst/>
                <a:latin typeface="Gill Sans MT" panose="020B0502020104020203" pitchFamily="34" charset="77"/>
              </a:rPr>
              <a:t>We define an algorithm’s best-case time complexity by using the Omega notation </a:t>
            </a:r>
            <a:r>
              <a:rPr lang="el-GR" sz="1800" b="0" i="0" dirty="0">
                <a:solidFill>
                  <a:schemeClr val="bg1"/>
                </a:solidFill>
                <a:effectLst/>
                <a:latin typeface="urw-din"/>
              </a:rPr>
              <a:t>Ω(1) </a:t>
            </a:r>
            <a:r>
              <a:rPr lang="en-IN" sz="1800" i="0" dirty="0">
                <a:solidFill>
                  <a:schemeClr val="bg1"/>
                </a:solidFill>
                <a:effectLst/>
                <a:latin typeface="Gill Sans MT" panose="020B0502020104020203" pitchFamily="34" charset="77"/>
              </a:rPr>
              <a:t>.</a:t>
            </a:r>
          </a:p>
          <a:p>
            <a:pPr marL="0" indent="0">
              <a:buNone/>
            </a:pPr>
            <a:r>
              <a:rPr lang="en-IN" sz="1200" b="0" i="0" dirty="0">
                <a:solidFill>
                  <a:srgbClr val="273239"/>
                </a:solidFill>
                <a:effectLst/>
                <a:latin typeface="urw-din"/>
              </a:rPr>
              <a:t> </a:t>
            </a:r>
            <a:r>
              <a:rPr lang="en-IN" sz="1800" b="0" i="0" dirty="0">
                <a:solidFill>
                  <a:schemeClr val="bg1"/>
                </a:solidFill>
                <a:effectLst/>
                <a:latin typeface="Gill Sans MT" panose="020B0502020104020203" pitchFamily="34" charset="77"/>
              </a:rPr>
              <a:t>In the linear search problem, the best case occurs when target is present at the first location.</a:t>
            </a:r>
            <a:endParaRPr lang="en-IN" sz="1800" i="0" dirty="0">
              <a:solidFill>
                <a:schemeClr val="bg1"/>
              </a:solidFill>
              <a:effectLst/>
              <a:latin typeface="Gill Sans MT" panose="020B0502020104020203" pitchFamily="34" charset="77"/>
            </a:endParaRPr>
          </a:p>
          <a:p>
            <a:pPr marL="0" indent="0">
              <a:buNone/>
            </a:pPr>
            <a:endParaRPr lang="en-IN" sz="1800" i="0" dirty="0">
              <a:solidFill>
                <a:schemeClr val="bg1"/>
              </a:solidFill>
              <a:effectLst/>
              <a:latin typeface="Gill Sans MT" panose="020B0502020104020203" pitchFamily="34" charset="77"/>
            </a:endParaRPr>
          </a:p>
          <a:p>
            <a:pPr marL="0" indent="0">
              <a:buNone/>
            </a:pPr>
            <a:endParaRPr lang="en-IN" sz="1800" i="0" dirty="0">
              <a:solidFill>
                <a:schemeClr val="bg1"/>
              </a:solidFill>
              <a:effectLst/>
              <a:latin typeface="Gill Sans MT" panose="020B0502020104020203" pitchFamily="34" charset="77"/>
            </a:endParaRPr>
          </a:p>
          <a:p>
            <a:pPr marL="0" indent="0">
              <a:buNone/>
            </a:pPr>
            <a:r>
              <a:rPr lang="en-IN" sz="2000" i="0" dirty="0">
                <a:solidFill>
                  <a:srgbClr val="5DE1E6"/>
                </a:solidFill>
                <a:effectLst/>
                <a:latin typeface="Gill Sans MT" panose="020B0502020104020203" pitchFamily="34" charset="77"/>
              </a:rPr>
              <a:t>Average Case Analysis </a:t>
            </a:r>
            <a:r>
              <a:rPr lang="en-IN" sz="1800" i="0" dirty="0">
                <a:solidFill>
                  <a:schemeClr val="bg1"/>
                </a:solidFill>
                <a:effectLst/>
                <a:latin typeface="Gill Sans MT" panose="020B0502020104020203" pitchFamily="34" charset="77"/>
              </a:rPr>
              <a:t>- In average case analysis, we take all possible inputs and calculate the computing time for all of the inputs. </a:t>
            </a:r>
          </a:p>
          <a:p>
            <a:pPr marL="0" indent="0">
              <a:buNone/>
            </a:pPr>
            <a:r>
              <a:rPr lang="en-IN" sz="1800" i="0" dirty="0">
                <a:solidFill>
                  <a:schemeClr val="bg1"/>
                </a:solidFill>
                <a:effectLst/>
                <a:latin typeface="Gill Sans MT" panose="020B0502020104020203" pitchFamily="34" charset="77"/>
              </a:rPr>
              <a:t>Sum all the calculated values and divide the sum by the total number of inputs. We must know (or predict) the distribution of cases.</a:t>
            </a:r>
          </a:p>
          <a:p>
            <a:pPr marL="0" indent="0">
              <a:buNone/>
            </a:pPr>
            <a:r>
              <a:rPr lang="en-IN" sz="1800" i="0" dirty="0">
                <a:solidFill>
                  <a:schemeClr val="bg1"/>
                </a:solidFill>
                <a:effectLst/>
                <a:latin typeface="Gill Sans MT" panose="020B0502020104020203" pitchFamily="34" charset="77"/>
              </a:rPr>
              <a:t>We define an algorithm’s best-case time complexity by using the Theta notation </a:t>
            </a:r>
            <a:r>
              <a:rPr lang="el-GR" sz="1800" b="0" i="0" dirty="0">
                <a:solidFill>
                  <a:schemeClr val="bg1"/>
                </a:solidFill>
                <a:effectLst/>
                <a:latin typeface="urw-din"/>
              </a:rPr>
              <a:t>Ω(1) </a:t>
            </a:r>
            <a:r>
              <a:rPr lang="en-IN" sz="1800" i="0" dirty="0">
                <a:solidFill>
                  <a:schemeClr val="bg1"/>
                </a:solidFill>
                <a:effectLst/>
                <a:latin typeface="Gill Sans MT" panose="020B0502020104020203" pitchFamily="34" charset="77"/>
              </a:rPr>
              <a:t>.</a:t>
            </a:r>
          </a:p>
          <a:p>
            <a:pPr marL="0" indent="0">
              <a:buNone/>
            </a:pPr>
            <a:endParaRPr lang="en-US" sz="1800" dirty="0">
              <a:solidFill>
                <a:schemeClr val="bg1"/>
              </a:solidFill>
              <a:latin typeface="Gill Sans MT" panose="020B0502020104020203" pitchFamily="34" charset="77"/>
            </a:endParaRPr>
          </a:p>
        </p:txBody>
      </p:sp>
    </p:spTree>
    <p:extLst>
      <p:ext uri="{BB962C8B-B14F-4D97-AF65-F5344CB8AC3E}">
        <p14:creationId xmlns:p14="http://schemas.microsoft.com/office/powerpoint/2010/main" val="1897897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0182751-C56B-D6A8-7DC7-BF13981EFFCE}"/>
              </a:ext>
            </a:extLst>
          </p:cNvPr>
          <p:cNvPicPr>
            <a:picLocks noChangeAspect="1"/>
          </p:cNvPicPr>
          <p:nvPr/>
        </p:nvPicPr>
        <p:blipFill>
          <a:blip r:embed="rId2"/>
          <a:stretch>
            <a:fillRect/>
          </a:stretch>
        </p:blipFill>
        <p:spPr>
          <a:xfrm>
            <a:off x="890269" y="1316990"/>
            <a:ext cx="4226167" cy="3266440"/>
          </a:xfrm>
          <a:prstGeom prst="rect">
            <a:avLst/>
          </a:prstGeom>
        </p:spPr>
      </p:pic>
      <p:pic>
        <p:nvPicPr>
          <p:cNvPr id="11" name="Picture 10">
            <a:extLst>
              <a:ext uri="{FF2B5EF4-FFF2-40B4-BE49-F238E27FC236}">
                <a16:creationId xmlns:a16="http://schemas.microsoft.com/office/drawing/2014/main" id="{88B5E212-679D-625A-F7B3-E8028E89E4B2}"/>
              </a:ext>
            </a:extLst>
          </p:cNvPr>
          <p:cNvPicPr>
            <a:picLocks noChangeAspect="1"/>
          </p:cNvPicPr>
          <p:nvPr/>
        </p:nvPicPr>
        <p:blipFill>
          <a:blip r:embed="rId3"/>
          <a:stretch>
            <a:fillRect/>
          </a:stretch>
        </p:blipFill>
        <p:spPr>
          <a:xfrm>
            <a:off x="6648449" y="1316990"/>
            <a:ext cx="4297947" cy="3266440"/>
          </a:xfrm>
          <a:prstGeom prst="rect">
            <a:avLst/>
          </a:prstGeom>
        </p:spPr>
      </p:pic>
    </p:spTree>
    <p:extLst>
      <p:ext uri="{BB962C8B-B14F-4D97-AF65-F5344CB8AC3E}">
        <p14:creationId xmlns:p14="http://schemas.microsoft.com/office/powerpoint/2010/main" val="2514056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15BF05B-A7F0-467A-6CF2-F75774FA7FC8}"/>
              </a:ext>
            </a:extLst>
          </p:cNvPr>
          <p:cNvPicPr>
            <a:picLocks noChangeAspect="1"/>
          </p:cNvPicPr>
          <p:nvPr/>
        </p:nvPicPr>
        <p:blipFill>
          <a:blip r:embed="rId2"/>
          <a:stretch>
            <a:fillRect/>
          </a:stretch>
        </p:blipFill>
        <p:spPr>
          <a:xfrm>
            <a:off x="880975" y="2077678"/>
            <a:ext cx="4275089" cy="2702643"/>
          </a:xfrm>
          <a:prstGeom prst="rect">
            <a:avLst/>
          </a:prstGeom>
        </p:spPr>
      </p:pic>
      <p:pic>
        <p:nvPicPr>
          <p:cNvPr id="7" name="Picture 6">
            <a:extLst>
              <a:ext uri="{FF2B5EF4-FFF2-40B4-BE49-F238E27FC236}">
                <a16:creationId xmlns:a16="http://schemas.microsoft.com/office/drawing/2014/main" id="{B95B5DB5-1B36-44BD-E0F7-C2BF13E0D685}"/>
              </a:ext>
            </a:extLst>
          </p:cNvPr>
          <p:cNvPicPr>
            <a:picLocks noChangeAspect="1"/>
          </p:cNvPicPr>
          <p:nvPr/>
        </p:nvPicPr>
        <p:blipFill>
          <a:blip r:embed="rId3"/>
          <a:stretch>
            <a:fillRect/>
          </a:stretch>
        </p:blipFill>
        <p:spPr>
          <a:xfrm>
            <a:off x="6602729" y="2077678"/>
            <a:ext cx="5035449" cy="2702642"/>
          </a:xfrm>
          <a:prstGeom prst="rect">
            <a:avLst/>
          </a:prstGeom>
        </p:spPr>
      </p:pic>
    </p:spTree>
    <p:extLst>
      <p:ext uri="{BB962C8B-B14F-4D97-AF65-F5344CB8AC3E}">
        <p14:creationId xmlns:p14="http://schemas.microsoft.com/office/powerpoint/2010/main" val="25373675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E2E0D1D-D392-7425-AF1E-850760232E34}"/>
              </a:ext>
            </a:extLst>
          </p:cNvPr>
          <p:cNvSpPr txBox="1"/>
          <p:nvPr/>
        </p:nvSpPr>
        <p:spPr>
          <a:xfrm>
            <a:off x="2117248" y="106200"/>
            <a:ext cx="7957503" cy="646331"/>
          </a:xfrm>
          <a:prstGeom prst="rect">
            <a:avLst/>
          </a:prstGeom>
          <a:noFill/>
        </p:spPr>
        <p:txBody>
          <a:bodyPr wrap="square" rtlCol="0">
            <a:spAutoFit/>
          </a:bodyPr>
          <a:lstStyle/>
          <a:p>
            <a:r>
              <a:rPr lang="en-US" sz="3600" dirty="0">
                <a:solidFill>
                  <a:srgbClr val="5DE1E6"/>
                </a:solidFill>
                <a:latin typeface="Gill Sans MT" panose="020B0502020104020203" pitchFamily="34" charset="77"/>
              </a:rPr>
              <a:t>Comparison of various time complexities</a:t>
            </a:r>
          </a:p>
        </p:txBody>
      </p:sp>
      <p:graphicFrame>
        <p:nvGraphicFramePr>
          <p:cNvPr id="4" name="Table 5">
            <a:extLst>
              <a:ext uri="{FF2B5EF4-FFF2-40B4-BE49-F238E27FC236}">
                <a16:creationId xmlns:a16="http://schemas.microsoft.com/office/drawing/2014/main" id="{A29D9BD3-8531-1589-0BFD-73B9C48F3125}"/>
              </a:ext>
            </a:extLst>
          </p:cNvPr>
          <p:cNvGraphicFramePr>
            <a:graphicFrameLocks noGrp="1"/>
          </p:cNvGraphicFramePr>
          <p:nvPr>
            <p:extLst>
              <p:ext uri="{D42A27DB-BD31-4B8C-83A1-F6EECF244321}">
                <p14:modId xmlns:p14="http://schemas.microsoft.com/office/powerpoint/2010/main" val="895966807"/>
              </p:ext>
            </p:extLst>
          </p:nvPr>
        </p:nvGraphicFramePr>
        <p:xfrm>
          <a:off x="1408430" y="944979"/>
          <a:ext cx="9375140" cy="5483655"/>
        </p:xfrm>
        <a:graphic>
          <a:graphicData uri="http://schemas.openxmlformats.org/drawingml/2006/table">
            <a:tbl>
              <a:tblPr firstRow="1" bandRow="1">
                <a:tableStyleId>{5C22544A-7EE6-4342-B048-85BDC9FD1C3A}</a:tableStyleId>
              </a:tblPr>
              <a:tblGrid>
                <a:gridCol w="1875028">
                  <a:extLst>
                    <a:ext uri="{9D8B030D-6E8A-4147-A177-3AD203B41FA5}">
                      <a16:colId xmlns:a16="http://schemas.microsoft.com/office/drawing/2014/main" val="899923072"/>
                    </a:ext>
                  </a:extLst>
                </a:gridCol>
                <a:gridCol w="1875028">
                  <a:extLst>
                    <a:ext uri="{9D8B030D-6E8A-4147-A177-3AD203B41FA5}">
                      <a16:colId xmlns:a16="http://schemas.microsoft.com/office/drawing/2014/main" val="1089071903"/>
                    </a:ext>
                  </a:extLst>
                </a:gridCol>
                <a:gridCol w="1875028">
                  <a:extLst>
                    <a:ext uri="{9D8B030D-6E8A-4147-A177-3AD203B41FA5}">
                      <a16:colId xmlns:a16="http://schemas.microsoft.com/office/drawing/2014/main" val="1175728317"/>
                    </a:ext>
                  </a:extLst>
                </a:gridCol>
                <a:gridCol w="1875028">
                  <a:extLst>
                    <a:ext uri="{9D8B030D-6E8A-4147-A177-3AD203B41FA5}">
                      <a16:colId xmlns:a16="http://schemas.microsoft.com/office/drawing/2014/main" val="4242745595"/>
                    </a:ext>
                  </a:extLst>
                </a:gridCol>
                <a:gridCol w="1875028">
                  <a:extLst>
                    <a:ext uri="{9D8B030D-6E8A-4147-A177-3AD203B41FA5}">
                      <a16:colId xmlns:a16="http://schemas.microsoft.com/office/drawing/2014/main" val="2973495465"/>
                    </a:ext>
                  </a:extLst>
                </a:gridCol>
              </a:tblGrid>
              <a:tr h="1096731">
                <a:tc>
                  <a:txBody>
                    <a:bodyPr/>
                    <a:lstStyle/>
                    <a:p>
                      <a:r>
                        <a:rPr lang="en-US" sz="5400" dirty="0"/>
                        <a:t>    n</a:t>
                      </a:r>
                    </a:p>
                  </a:txBody>
                  <a:tcPr/>
                </a:tc>
                <a:tc>
                  <a:txBody>
                    <a:bodyPr/>
                    <a:lstStyle/>
                    <a:p>
                      <a:r>
                        <a:rPr lang="en-US" sz="5400" dirty="0"/>
                        <a:t> O(n)</a:t>
                      </a:r>
                    </a:p>
                  </a:txBody>
                  <a:tcPr/>
                </a:tc>
                <a:tc>
                  <a:txBody>
                    <a:bodyPr/>
                    <a:lstStyle/>
                    <a:p>
                      <a:r>
                        <a:rPr lang="en-US" sz="5400" dirty="0"/>
                        <a:t> O(n</a:t>
                      </a:r>
                      <a:r>
                        <a:rPr lang="en-US" sz="5400" baseline="30000" dirty="0"/>
                        <a:t>2</a:t>
                      </a:r>
                      <a:r>
                        <a:rPr lang="en-US" sz="5400" baseline="0" dirty="0"/>
                        <a:t>)</a:t>
                      </a:r>
                      <a:endParaRPr lang="en-US" sz="5400" baseline="30000" dirty="0"/>
                    </a:p>
                  </a:txBody>
                  <a:tcPr/>
                </a:tc>
                <a:tc>
                  <a:txBody>
                    <a:bodyPr/>
                    <a:lstStyle/>
                    <a:p>
                      <a:r>
                        <a:rPr lang="en-US" sz="5400" dirty="0"/>
                        <a:t> O(n</a:t>
                      </a:r>
                      <a:r>
                        <a:rPr lang="en-US" sz="5400" baseline="30000" dirty="0"/>
                        <a:t>3</a:t>
                      </a:r>
                      <a:r>
                        <a:rPr lang="en-US" sz="5400" baseline="0" dirty="0"/>
                        <a:t>)</a:t>
                      </a:r>
                      <a:endParaRPr lang="en-US" sz="5400" dirty="0"/>
                    </a:p>
                  </a:txBody>
                  <a:tcPr/>
                </a:tc>
                <a:tc>
                  <a:txBody>
                    <a:bodyPr/>
                    <a:lstStyle/>
                    <a:p>
                      <a:r>
                        <a:rPr lang="en-US" sz="5400" dirty="0"/>
                        <a:t>log(n)</a:t>
                      </a:r>
                    </a:p>
                  </a:txBody>
                  <a:tcPr/>
                </a:tc>
                <a:extLst>
                  <a:ext uri="{0D108BD9-81ED-4DB2-BD59-A6C34878D82A}">
                    <a16:rowId xmlns:a16="http://schemas.microsoft.com/office/drawing/2014/main" val="2048658254"/>
                  </a:ext>
                </a:extLst>
              </a:tr>
              <a:tr h="1096731">
                <a:tc>
                  <a:txBody>
                    <a:bodyPr/>
                    <a:lstStyle/>
                    <a:p>
                      <a:r>
                        <a:rPr lang="en-US" sz="5400" dirty="0"/>
                        <a:t>   1</a:t>
                      </a:r>
                    </a:p>
                  </a:txBody>
                  <a:tcPr/>
                </a:tc>
                <a:tc>
                  <a:txBody>
                    <a:bodyPr/>
                    <a:lstStyle/>
                    <a:p>
                      <a:r>
                        <a:rPr lang="en-US" sz="5400" dirty="0"/>
                        <a:t>   1</a:t>
                      </a:r>
                    </a:p>
                  </a:txBody>
                  <a:tcPr/>
                </a:tc>
                <a:tc>
                  <a:txBody>
                    <a:bodyPr/>
                    <a:lstStyle/>
                    <a:p>
                      <a:r>
                        <a:rPr lang="en-US" sz="5400" dirty="0"/>
                        <a:t>    1</a:t>
                      </a:r>
                    </a:p>
                  </a:txBody>
                  <a:tcPr/>
                </a:tc>
                <a:tc>
                  <a:txBody>
                    <a:bodyPr/>
                    <a:lstStyle/>
                    <a:p>
                      <a:r>
                        <a:rPr lang="en-US" sz="5400" dirty="0"/>
                        <a:t>    1</a:t>
                      </a:r>
                    </a:p>
                  </a:txBody>
                  <a:tcPr/>
                </a:tc>
                <a:tc>
                  <a:txBody>
                    <a:bodyPr/>
                    <a:lstStyle/>
                    <a:p>
                      <a:r>
                        <a:rPr lang="en-US" sz="5400" dirty="0"/>
                        <a:t>    1</a:t>
                      </a:r>
                    </a:p>
                  </a:txBody>
                  <a:tcPr/>
                </a:tc>
                <a:extLst>
                  <a:ext uri="{0D108BD9-81ED-4DB2-BD59-A6C34878D82A}">
                    <a16:rowId xmlns:a16="http://schemas.microsoft.com/office/drawing/2014/main" val="2322094514"/>
                  </a:ext>
                </a:extLst>
              </a:tr>
              <a:tr h="1096731">
                <a:tc>
                  <a:txBody>
                    <a:bodyPr/>
                    <a:lstStyle/>
                    <a:p>
                      <a:r>
                        <a:rPr lang="en-US" sz="5400" dirty="0"/>
                        <a:t>  10</a:t>
                      </a:r>
                    </a:p>
                  </a:txBody>
                  <a:tcPr/>
                </a:tc>
                <a:tc>
                  <a:txBody>
                    <a:bodyPr/>
                    <a:lstStyle/>
                    <a:p>
                      <a:r>
                        <a:rPr lang="en-US" sz="5400" dirty="0"/>
                        <a:t>   10</a:t>
                      </a:r>
                    </a:p>
                  </a:txBody>
                  <a:tcPr/>
                </a:tc>
                <a:tc>
                  <a:txBody>
                    <a:bodyPr/>
                    <a:lstStyle/>
                    <a:p>
                      <a:r>
                        <a:rPr lang="en-US" sz="5400" dirty="0"/>
                        <a:t>   10</a:t>
                      </a:r>
                      <a:r>
                        <a:rPr lang="en-US" sz="5400" baseline="30000" dirty="0"/>
                        <a:t>2</a:t>
                      </a:r>
                      <a:endParaRPr lang="en-US" sz="5400" dirty="0"/>
                    </a:p>
                  </a:txBody>
                  <a:tcPr/>
                </a:tc>
                <a:tc>
                  <a:txBody>
                    <a:bodyPr/>
                    <a:lstStyle/>
                    <a:p>
                      <a:r>
                        <a:rPr lang="en-US" sz="5400" dirty="0"/>
                        <a:t>   10</a:t>
                      </a:r>
                      <a:r>
                        <a:rPr lang="en-US" sz="5400" baseline="30000" dirty="0"/>
                        <a:t>3</a:t>
                      </a:r>
                      <a:endParaRPr lang="en-US" sz="5400" dirty="0"/>
                    </a:p>
                  </a:txBody>
                  <a:tcPr/>
                </a:tc>
                <a:tc>
                  <a:txBody>
                    <a:bodyPr/>
                    <a:lstStyle/>
                    <a:p>
                      <a:r>
                        <a:rPr lang="en-US" sz="5400" dirty="0"/>
                        <a:t>    3</a:t>
                      </a:r>
                    </a:p>
                  </a:txBody>
                  <a:tcPr/>
                </a:tc>
                <a:extLst>
                  <a:ext uri="{0D108BD9-81ED-4DB2-BD59-A6C34878D82A}">
                    <a16:rowId xmlns:a16="http://schemas.microsoft.com/office/drawing/2014/main" val="824788597"/>
                  </a:ext>
                </a:extLst>
              </a:tr>
              <a:tr h="1096731">
                <a:tc>
                  <a:txBody>
                    <a:bodyPr/>
                    <a:lstStyle/>
                    <a:p>
                      <a:r>
                        <a:rPr lang="en-US" sz="5400" dirty="0"/>
                        <a:t>  10</a:t>
                      </a:r>
                      <a:r>
                        <a:rPr lang="en-US" sz="5400" baseline="30000" dirty="0"/>
                        <a:t>2</a:t>
                      </a:r>
                      <a:endParaRPr lang="en-US" sz="5400" dirty="0"/>
                    </a:p>
                  </a:txBody>
                  <a:tcPr/>
                </a:tc>
                <a:tc>
                  <a:txBody>
                    <a:bodyPr/>
                    <a:lstStyle/>
                    <a:p>
                      <a:r>
                        <a:rPr lang="en-US" sz="5400" dirty="0"/>
                        <a:t>   10</a:t>
                      </a:r>
                      <a:r>
                        <a:rPr lang="en-US" sz="5400" baseline="30000" dirty="0"/>
                        <a:t>2</a:t>
                      </a:r>
                      <a:endParaRPr lang="en-US" sz="5400" dirty="0"/>
                    </a:p>
                  </a:txBody>
                  <a:tcPr/>
                </a:tc>
                <a:tc>
                  <a:txBody>
                    <a:bodyPr/>
                    <a:lstStyle/>
                    <a:p>
                      <a:r>
                        <a:rPr lang="en-US" sz="5400" dirty="0"/>
                        <a:t>   10</a:t>
                      </a:r>
                      <a:r>
                        <a:rPr lang="en-US" sz="5400" baseline="30000" dirty="0"/>
                        <a:t>4</a:t>
                      </a:r>
                      <a:endParaRPr lang="en-US" sz="5400" dirty="0"/>
                    </a:p>
                  </a:txBody>
                  <a:tcPr/>
                </a:tc>
                <a:tc>
                  <a:txBody>
                    <a:bodyPr/>
                    <a:lstStyle/>
                    <a:p>
                      <a:r>
                        <a:rPr lang="en-US" sz="5400" dirty="0"/>
                        <a:t>   10</a:t>
                      </a:r>
                      <a:r>
                        <a:rPr lang="en-US" sz="5400" baseline="30000" dirty="0"/>
                        <a:t>6</a:t>
                      </a:r>
                      <a:endParaRPr lang="en-US" sz="5400" dirty="0"/>
                    </a:p>
                  </a:txBody>
                  <a:tcPr/>
                </a:tc>
                <a:tc>
                  <a:txBody>
                    <a:bodyPr/>
                    <a:lstStyle/>
                    <a:p>
                      <a:r>
                        <a:rPr lang="en-US" sz="5400" dirty="0"/>
                        <a:t>    7</a:t>
                      </a:r>
                    </a:p>
                  </a:txBody>
                  <a:tcPr/>
                </a:tc>
                <a:extLst>
                  <a:ext uri="{0D108BD9-81ED-4DB2-BD59-A6C34878D82A}">
                    <a16:rowId xmlns:a16="http://schemas.microsoft.com/office/drawing/2014/main" val="2685460001"/>
                  </a:ext>
                </a:extLst>
              </a:tr>
              <a:tr h="1096731">
                <a:tc>
                  <a:txBody>
                    <a:bodyPr/>
                    <a:lstStyle/>
                    <a:p>
                      <a:r>
                        <a:rPr lang="en-US" sz="5400" dirty="0"/>
                        <a:t>  10</a:t>
                      </a:r>
                      <a:r>
                        <a:rPr lang="en-US" sz="5400" baseline="30000" dirty="0"/>
                        <a:t>3</a:t>
                      </a:r>
                      <a:endParaRPr lang="en-US" sz="5400" dirty="0"/>
                    </a:p>
                  </a:txBody>
                  <a:tcPr/>
                </a:tc>
                <a:tc>
                  <a:txBody>
                    <a:bodyPr/>
                    <a:lstStyle/>
                    <a:p>
                      <a:r>
                        <a:rPr lang="en-US" sz="5400" dirty="0"/>
                        <a:t>   10</a:t>
                      </a:r>
                      <a:r>
                        <a:rPr lang="en-US" sz="5400" baseline="30000" dirty="0"/>
                        <a:t>3</a:t>
                      </a:r>
                      <a:endParaRPr lang="en-US" sz="5400" dirty="0"/>
                    </a:p>
                  </a:txBody>
                  <a:tcPr/>
                </a:tc>
                <a:tc>
                  <a:txBody>
                    <a:bodyPr/>
                    <a:lstStyle/>
                    <a:p>
                      <a:r>
                        <a:rPr lang="en-US" sz="5400" dirty="0"/>
                        <a:t>   10</a:t>
                      </a:r>
                      <a:r>
                        <a:rPr lang="en-US" sz="5400" baseline="30000" dirty="0"/>
                        <a:t>6</a:t>
                      </a:r>
                      <a:endParaRPr lang="en-US" sz="5400" dirty="0"/>
                    </a:p>
                  </a:txBody>
                  <a:tcPr/>
                </a:tc>
                <a:tc>
                  <a:txBody>
                    <a:bodyPr/>
                    <a:lstStyle/>
                    <a:p>
                      <a:r>
                        <a:rPr lang="en-US" sz="5400" dirty="0"/>
                        <a:t>   10</a:t>
                      </a:r>
                      <a:r>
                        <a:rPr lang="en-US" sz="5400" baseline="30000" dirty="0"/>
                        <a:t>9</a:t>
                      </a:r>
                      <a:endParaRPr lang="en-US" sz="5400" dirty="0"/>
                    </a:p>
                  </a:txBody>
                  <a:tcPr/>
                </a:tc>
                <a:tc>
                  <a:txBody>
                    <a:bodyPr/>
                    <a:lstStyle/>
                    <a:p>
                      <a:r>
                        <a:rPr lang="en-US" sz="5400" dirty="0"/>
                        <a:t>   10</a:t>
                      </a:r>
                    </a:p>
                  </a:txBody>
                  <a:tcPr/>
                </a:tc>
                <a:extLst>
                  <a:ext uri="{0D108BD9-81ED-4DB2-BD59-A6C34878D82A}">
                    <a16:rowId xmlns:a16="http://schemas.microsoft.com/office/drawing/2014/main" val="3806548064"/>
                  </a:ext>
                </a:extLst>
              </a:tr>
            </a:tbl>
          </a:graphicData>
        </a:graphic>
      </p:graphicFrame>
    </p:spTree>
    <p:extLst>
      <p:ext uri="{BB962C8B-B14F-4D97-AF65-F5344CB8AC3E}">
        <p14:creationId xmlns:p14="http://schemas.microsoft.com/office/powerpoint/2010/main" val="13756106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1953</TotalTime>
  <Words>1058</Words>
  <Application>Microsoft Macintosh PowerPoint</Application>
  <PresentationFormat>Widescreen</PresentationFormat>
  <Paragraphs>120</Paragraphs>
  <Slides>30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Arial</vt:lpstr>
      <vt:lpstr>Arial</vt:lpstr>
      <vt:lpstr>AvenirNext</vt:lpstr>
      <vt:lpstr>Calibri</vt:lpstr>
      <vt:lpstr>Calibri Light</vt:lpstr>
      <vt:lpstr>Gill Sans MT</vt:lpstr>
      <vt:lpstr>Montserrat</vt:lpstr>
      <vt:lpstr>Optima</vt:lpstr>
      <vt:lpstr>urw-din</vt:lpstr>
      <vt:lpstr>Office Theme</vt:lpstr>
      <vt:lpstr>PowerPoint Presentation</vt:lpstr>
      <vt:lpstr>PowerPoint Presentation</vt:lpstr>
      <vt:lpstr>Time complexity</vt:lpstr>
      <vt:lpstr>Space complexity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Binary search</vt:lpstr>
      <vt:lpstr>PowerPoint Presentation</vt:lpstr>
      <vt:lpstr>Quick Assessment</vt:lpstr>
      <vt:lpstr>PowerPoint Presentation</vt:lpstr>
      <vt:lpstr>PowerPoint Presentation</vt:lpstr>
      <vt:lpstr>BINARY SEARCH ON ANSWER</vt:lpstr>
      <vt:lpstr>Two pointers</vt:lpstr>
      <vt:lpstr>PowerPoint Presentation</vt:lpstr>
      <vt:lpstr>TIME COMPLEXITY ANALYSIS </vt:lpstr>
      <vt:lpstr>Quick Assessment</vt:lpstr>
      <vt:lpstr>PowerPoint Presentation</vt:lpstr>
      <vt:lpstr>                     Greedy Algorithm</vt:lpstr>
      <vt:lpstr>Quick Assessment</vt:lpstr>
      <vt:lpstr>PowerPoint Presentation</vt:lpstr>
      <vt:lpstr>PowerPoint Presentation</vt:lpstr>
      <vt:lpstr>PowerPoint Presentation</vt:lpstr>
      <vt:lpstr>Kadane’s Algorithm</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Bitwise Operations</dc:title>
  <dc:creator>Microsoft Office User</dc:creator>
  <cp:lastModifiedBy>Microsoft Office User</cp:lastModifiedBy>
  <cp:revision>8</cp:revision>
  <dcterms:created xsi:type="dcterms:W3CDTF">2022-01-21T14:03:53Z</dcterms:created>
  <dcterms:modified xsi:type="dcterms:W3CDTF">2022-09-10T08:45:17Z</dcterms:modified>
</cp:coreProperties>
</file>

<file path=docProps/thumbnail.jpeg>
</file>